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3" r:id="rId2"/>
    <p:sldId id="289" r:id="rId3"/>
    <p:sldId id="290" r:id="rId4"/>
    <p:sldId id="260" r:id="rId5"/>
    <p:sldId id="261" r:id="rId6"/>
    <p:sldId id="264" r:id="rId7"/>
    <p:sldId id="299" r:id="rId8"/>
    <p:sldId id="257" r:id="rId9"/>
    <p:sldId id="259" r:id="rId10"/>
    <p:sldId id="262" r:id="rId11"/>
    <p:sldId id="316" r:id="rId12"/>
    <p:sldId id="317" r:id="rId13"/>
    <p:sldId id="318" r:id="rId14"/>
    <p:sldId id="279" r:id="rId15"/>
    <p:sldId id="288" r:id="rId16"/>
    <p:sldId id="268" r:id="rId17"/>
    <p:sldId id="287" r:id="rId18"/>
    <p:sldId id="303" r:id="rId19"/>
    <p:sldId id="283" r:id="rId20"/>
    <p:sldId id="304" r:id="rId21"/>
    <p:sldId id="319" r:id="rId22"/>
    <p:sldId id="302" r:id="rId23"/>
    <p:sldId id="270" r:id="rId24"/>
    <p:sldId id="308" r:id="rId25"/>
    <p:sldId id="320" r:id="rId26"/>
    <p:sldId id="321" r:id="rId27"/>
    <p:sldId id="322" r:id="rId28"/>
    <p:sldId id="271" r:id="rId29"/>
    <p:sldId id="281" r:id="rId30"/>
    <p:sldId id="284" r:id="rId31"/>
    <p:sldId id="312" r:id="rId32"/>
    <p:sldId id="323" r:id="rId33"/>
    <p:sldId id="324" r:id="rId34"/>
    <p:sldId id="286" r:id="rId35"/>
    <p:sldId id="256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798955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5" autoAdjust="0"/>
    <p:restoredTop sz="94660"/>
  </p:normalViewPr>
  <p:slideViewPr>
    <p:cSldViewPr snapToGrid="0">
      <p:cViewPr>
        <p:scale>
          <a:sx n="130" d="100"/>
          <a:sy n="130" d="100"/>
        </p:scale>
        <p:origin x="12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00E02-B069-4674-95E0-5F212B135078}" type="datetimeFigureOut">
              <a:rPr lang="el-GR" smtClean="0"/>
              <a:t>16/10/2021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DC634-B9B1-409D-8840-9FFB377C4D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350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D26C5-D66D-4A77-A194-A979D35C4267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130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2848F-F5CB-4A1E-8CDA-7D876BD38C47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35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6F5B-01D0-4DF8-B62C-994F67C9A4DC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609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663E-2578-40E4-95CF-C048DDB0C796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21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194A-317E-4D86-9D9A-94A61C70E2A9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62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1FE0-6CE6-4583-8B06-AA0BE2B8C7F7}" type="datetime1">
              <a:rPr lang="el-GR" smtClean="0"/>
              <a:t>16/10/2021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56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72281-643D-4B6F-8F6F-1694DB179615}" type="datetime1">
              <a:rPr lang="el-GR" smtClean="0"/>
              <a:t>16/10/2021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896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9D186-D06C-4892-BB00-CAC4C8FF2CEB}" type="datetime1">
              <a:rPr lang="el-GR" smtClean="0"/>
              <a:t>16/10/2021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26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FF430-8428-4381-B763-4ED4C2F26BB8}" type="datetime1">
              <a:rPr lang="el-GR" smtClean="0"/>
              <a:t>16/10/2021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84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771A-B620-4F08-A35B-624DC7D6C297}" type="datetime1">
              <a:rPr lang="el-GR" smtClean="0"/>
              <a:t>16/10/2021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946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DD70-D126-4BDC-8E4B-EC555CBE5147}" type="datetime1">
              <a:rPr lang="el-GR" smtClean="0"/>
              <a:t>16/10/2021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81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B8B6-9F44-4ABF-ADF6-AEE0EEAC4D7D}" type="datetime1">
              <a:rPr lang="el-GR" smtClean="0"/>
              <a:t>16/10/2021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2398-1583-47E2-88C5-6180F93A74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89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G"/><Relationship Id="rId11" Type="http://schemas.openxmlformats.org/officeDocument/2006/relationships/image" Target="../media/image31.sv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0.png"/><Relationship Id="rId7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17/06/relationships/model3d" Target="../media/model3d1.glb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15" y="418588"/>
            <a:ext cx="1982589" cy="2126778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3"/>
          <a:srcRect l="24069" t="12404" r="32152"/>
          <a:stretch/>
        </p:blipFill>
        <p:spPr>
          <a:xfrm>
            <a:off x="9176269" y="3201498"/>
            <a:ext cx="2872936" cy="3565687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87195" y="2905154"/>
            <a:ext cx="7790620" cy="557546"/>
          </a:xfrm>
        </p:spPr>
        <p:txBody>
          <a:bodyPr>
            <a:normAutofit/>
          </a:bodyPr>
          <a:lstStyle/>
          <a:p>
            <a:r>
              <a:rPr lang="el-GR" sz="1800" b="1" dirty="0">
                <a:latin typeface="Bahnschrift" panose="020B0502040204020203" pitchFamily="34" charset="0"/>
                <a:ea typeface="+mn-ea"/>
                <a:cs typeface="+mn-cs"/>
              </a:rPr>
              <a:t>Στρογγυλό Τραπέζι 3: </a:t>
            </a:r>
            <a:r>
              <a:rPr lang="en-US" sz="1800" b="1" dirty="0"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el-GR" sz="1800" dirty="0">
                <a:latin typeface="Bahnschrift" panose="020B0502040204020203" pitchFamily="34" charset="0"/>
                <a:ea typeface="+mn-ea"/>
                <a:cs typeface="+mn-cs"/>
              </a:rPr>
              <a:t>Από τη Μετάγγιση στη Θρόμβωση: Υπάρχει σχέση;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771599" y="265813"/>
            <a:ext cx="10515600" cy="557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Ελληνική Εταιρεία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Μεταγγισιοθεραπείας</a:t>
            </a:r>
            <a:endParaRPr lang="el-GR" sz="2800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390213" y="1392211"/>
            <a:ext cx="8307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latin typeface="Bahnschrift" panose="020B0502040204020203" pitchFamily="34" charset="0"/>
              </a:rPr>
              <a:t>Πανελλήνιο Συνέδριο </a:t>
            </a:r>
            <a:r>
              <a:rPr lang="el-GR" sz="2800" dirty="0" err="1">
                <a:latin typeface="Bahnschrift" panose="020B0502040204020203" pitchFamily="34" charset="0"/>
              </a:rPr>
              <a:t>Μεταγγισιοθεραπείας</a:t>
            </a:r>
            <a:endParaRPr lang="el-GR" sz="2800" dirty="0">
              <a:latin typeface="Bahnschrift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224991" y="6357820"/>
            <a:ext cx="2775491" cy="341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sz="1200" dirty="0">
                <a:solidFill>
                  <a:srgbClr val="FFFFFF"/>
                </a:solidFill>
                <a:latin typeface="Bahnschrift" panose="020B0502040204020203" pitchFamily="34" charset="0"/>
              </a:rPr>
              <a:t>Θεσσαλονίκη 15-17 Οκτωβρίου 2021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937968" y="4092635"/>
            <a:ext cx="8089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atin typeface="Bahnschrift" panose="020B0502040204020203" pitchFamily="34" charset="0"/>
              </a:rPr>
              <a:t>Μικροκυστίδια: Μικρά αλλά Θαυματουργά</a:t>
            </a:r>
            <a:r>
              <a:rPr lang="en-US" sz="3200" dirty="0">
                <a:latin typeface="Bahnschrift" panose="020B0502040204020203" pitchFamily="34" charset="0"/>
              </a:rPr>
              <a:t> </a:t>
            </a:r>
            <a:r>
              <a:rPr lang="el-GR" sz="3200" dirty="0">
                <a:latin typeface="Bahnschrift" panose="020B0502040204020203" pitchFamily="34" charset="0"/>
              </a:rPr>
              <a:t>!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802844" y="5522242"/>
            <a:ext cx="6024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>
                <a:latin typeface="Bahnschrift" panose="020B0502040204020203" pitchFamily="34" charset="0"/>
              </a:rPr>
              <a:t>Χαρά </a:t>
            </a:r>
            <a:r>
              <a:rPr lang="el-GR" sz="2000" dirty="0" err="1">
                <a:latin typeface="Bahnschrift" panose="020B0502040204020203" pitchFamily="34" charset="0"/>
              </a:rPr>
              <a:t>Γεωργατζάκου</a:t>
            </a:r>
            <a:r>
              <a:rPr lang="el-GR" sz="2000" dirty="0">
                <a:latin typeface="Bahnschrift" panose="020B0502040204020203" pitchFamily="34" charset="0"/>
              </a:rPr>
              <a:t> &amp; Αναστάσιος Γ. </a:t>
            </a:r>
            <a:r>
              <a:rPr lang="el-GR" sz="2000" dirty="0" err="1">
                <a:latin typeface="Bahnschrift" panose="020B0502040204020203" pitchFamily="34" charset="0"/>
              </a:rPr>
              <a:t>Κριεμπάρδης</a:t>
            </a:r>
            <a:endParaRPr lang="el-GR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215" y="1239734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err="1">
                <a:latin typeface="Bahnschrift" panose="020B0502040204020203" pitchFamily="34" charset="0"/>
              </a:rPr>
              <a:t>Κυτταρομετρία</a:t>
            </a:r>
            <a:r>
              <a:rPr lang="el-GR" sz="1600" dirty="0">
                <a:latin typeface="Bahnschrift" panose="020B0502040204020203" pitchFamily="34" charset="0"/>
              </a:rPr>
              <a:t> ροής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75874" y="3321075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err="1">
                <a:latin typeface="Bahnschrift" panose="020B0502040204020203" pitchFamily="34" charset="0"/>
              </a:rPr>
              <a:t>κυστίδι</a:t>
            </a:r>
            <a:r>
              <a:rPr lang="en-US" sz="1600" dirty="0">
                <a:latin typeface="Bahnschrift" panose="020B0502040204020203" pitchFamily="34" charset="0"/>
              </a:rPr>
              <a:t>o</a:t>
            </a:r>
            <a:endParaRPr lang="el-GR" sz="1600" dirty="0">
              <a:latin typeface="Bahnschrift" panose="020B0502040204020203" pitchFamily="34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7702951" y="1137805"/>
            <a:ext cx="4414058" cy="5669665"/>
            <a:chOff x="7912118" y="1301088"/>
            <a:chExt cx="4408282" cy="5669665"/>
          </a:xfrm>
        </p:grpSpPr>
        <p:pic>
          <p:nvPicPr>
            <p:cNvPr id="12" name="Εικόνα 11"/>
            <p:cNvPicPr>
              <a:picLocks noChangeAspect="1"/>
            </p:cNvPicPr>
            <p:nvPr/>
          </p:nvPicPr>
          <p:blipFill rotWithShape="1">
            <a:blip r:embed="rId4"/>
            <a:srcRect b="9371"/>
            <a:stretch/>
          </p:blipFill>
          <p:spPr>
            <a:xfrm>
              <a:off x="8508262" y="4852299"/>
              <a:ext cx="2838560" cy="17463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768521" y="1301088"/>
              <a:ext cx="3119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Bahnschrift" panose="020B0502040204020203" pitchFamily="34" charset="0"/>
                </a:rPr>
                <a:t>Nanoparticle Tracking Analysis</a:t>
              </a:r>
              <a:endParaRPr lang="el-GR" sz="1200" dirty="0">
                <a:latin typeface="Bahnschrift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12118" y="4256608"/>
              <a:ext cx="4408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l-GR" sz="1600" dirty="0">
                  <a:latin typeface="Bahnschrift" panose="020B0502040204020203" pitchFamily="34" charset="0"/>
                </a:rPr>
                <a:t>Μπορούμε να </a:t>
              </a:r>
              <a:r>
                <a:rPr lang="el-GR" sz="1600" dirty="0" err="1">
                  <a:latin typeface="Bahnschrift" panose="020B0502040204020203" pitchFamily="34" charset="0"/>
                </a:rPr>
                <a:t>ταυτοποιήσουμε</a:t>
              </a:r>
              <a:r>
                <a:rPr lang="el-GR" sz="1600" dirty="0">
                  <a:latin typeface="Bahnschrift" panose="020B0502040204020203" pitchFamily="34" charset="0"/>
                </a:rPr>
                <a:t> </a:t>
              </a:r>
              <a:r>
                <a:rPr lang="el-GR" sz="1600" dirty="0" err="1">
                  <a:latin typeface="Bahnschrift" panose="020B0502040204020203" pitchFamily="34" charset="0"/>
                </a:rPr>
                <a:t>νανοκυστίδια</a:t>
              </a:r>
              <a:r>
                <a:rPr lang="el-GR" sz="1600" dirty="0">
                  <a:latin typeface="Bahnschrift" panose="020B0502040204020203" pitchFamily="34" charset="0"/>
                </a:rPr>
                <a:t> μέχρι 20</a:t>
              </a:r>
              <a:r>
                <a:rPr lang="en-US" sz="1600" dirty="0">
                  <a:latin typeface="Bahnschrift" panose="020B0502040204020203" pitchFamily="34" charset="0"/>
                </a:rPr>
                <a:t>nm </a:t>
              </a:r>
              <a:r>
                <a:rPr lang="el-GR" sz="1600" dirty="0">
                  <a:latin typeface="Bahnschrift" panose="020B0502040204020203" pitchFamily="34" charset="0"/>
                </a:rPr>
                <a:t>…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36634" y="6662976"/>
              <a:ext cx="24497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>
                <a:defRPr sz="1600">
                  <a:latin typeface="Bahnschrift" panose="020B0502040204020203" pitchFamily="34" charset="0"/>
                </a:defRPr>
              </a:lvl1pPr>
            </a:lstStyle>
            <a:p>
              <a:r>
                <a:rPr lang="en-US" sz="1400" i="1" dirty="0"/>
                <a:t>Jan Van </a:t>
              </a:r>
              <a:r>
                <a:rPr lang="en-US" sz="1400" i="1" dirty="0" err="1"/>
                <a:t>Deun</a:t>
              </a:r>
              <a:r>
                <a:rPr lang="en-US" sz="1400" i="1" dirty="0"/>
                <a:t> et al., 2014</a:t>
              </a:r>
              <a:endParaRPr lang="el-GR" sz="1400" i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0556" y="6081717"/>
            <a:ext cx="80546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l-GR" sz="1600" dirty="0">
                <a:latin typeface="Bahnschrift" panose="020B0502040204020203" pitchFamily="34" charset="0"/>
              </a:rPr>
              <a:t>200</a:t>
            </a:r>
            <a:r>
              <a:rPr lang="en-US" sz="1600" dirty="0">
                <a:latin typeface="Bahnschrift" panose="020B0502040204020203" pitchFamily="34" charset="0"/>
              </a:rPr>
              <a:t>nm </a:t>
            </a:r>
            <a:endParaRPr lang="el-GR" sz="1600" dirty="0">
              <a:latin typeface="Bahnschrift" panose="020B0502040204020203" pitchFamily="34" charset="0"/>
            </a:endParaRPr>
          </a:p>
        </p:txBody>
      </p:sp>
      <p:sp>
        <p:nvSpPr>
          <p:cNvPr id="18" name="Τίτλος 1"/>
          <p:cNvSpPr txBox="1">
            <a:spLocks/>
          </p:cNvSpPr>
          <p:nvPr/>
        </p:nvSpPr>
        <p:spPr>
          <a:xfrm>
            <a:off x="838200" y="37495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Κυτταρομετρία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ροής 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&amp;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Nanoparticle Tracking Analysis </a:t>
            </a:r>
            <a:endParaRPr lang="el-GR" sz="2800" b="1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r="3948" b="4258"/>
          <a:stretch/>
        </p:blipFill>
        <p:spPr>
          <a:xfrm>
            <a:off x="299800" y="1626787"/>
            <a:ext cx="2931395" cy="1857035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1" y="3488000"/>
            <a:ext cx="2997515" cy="2024506"/>
          </a:xfrm>
          <a:prstGeom prst="rect">
            <a:avLst/>
          </a:prstGeom>
        </p:spPr>
      </p:pic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10</a:t>
            </a:fld>
            <a:endParaRPr lang="el-GR"/>
          </a:p>
        </p:txBody>
      </p:sp>
      <p:grpSp>
        <p:nvGrpSpPr>
          <p:cNvPr id="24" name="Ομάδα 23"/>
          <p:cNvGrpSpPr/>
          <p:nvPr/>
        </p:nvGrpSpPr>
        <p:grpSpPr>
          <a:xfrm>
            <a:off x="3632125" y="1414804"/>
            <a:ext cx="3936957" cy="4097702"/>
            <a:chOff x="3632125" y="1414804"/>
            <a:chExt cx="3936957" cy="4097702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7"/>
            <a:srcRect l="27577" r="26269"/>
            <a:stretch/>
          </p:blipFill>
          <p:spPr>
            <a:xfrm>
              <a:off x="3632125" y="1579844"/>
              <a:ext cx="2508078" cy="3872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pic>
        <p:sp>
          <p:nvSpPr>
            <p:cNvPr id="4" name="Δεξί άγκιστρο 3"/>
            <p:cNvSpPr/>
            <p:nvPr/>
          </p:nvSpPr>
          <p:spPr>
            <a:xfrm>
              <a:off x="6400819" y="1579844"/>
              <a:ext cx="533246" cy="3872999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30854" y="1414804"/>
              <a:ext cx="606256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latin typeface="Bahnschrift" panose="020B0502040204020203" pitchFamily="34" charset="0"/>
                </a:rPr>
                <a:t>1 μ</a:t>
              </a:r>
              <a:r>
                <a:rPr lang="en-US" sz="1600" dirty="0">
                  <a:latin typeface="Bahnschrift" panose="020B0502040204020203" pitchFamily="34" charset="0"/>
                </a:rPr>
                <a:t>m</a:t>
              </a:r>
              <a:endParaRPr lang="el-GR" sz="1600" dirty="0">
                <a:latin typeface="Bahnschrift" panose="020B0502040204020203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0702" y="5173953"/>
              <a:ext cx="75693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Bahnschrift" panose="020B0502040204020203" pitchFamily="34" charset="0"/>
                </a:rPr>
                <a:t>50</a:t>
              </a:r>
              <a:r>
                <a:rPr lang="el-GR" sz="1600" dirty="0">
                  <a:latin typeface="Bahnschrift" panose="020B0502040204020203" pitchFamily="34" charset="0"/>
                </a:rPr>
                <a:t> </a:t>
              </a:r>
              <a:r>
                <a:rPr lang="en-US" sz="1600" dirty="0">
                  <a:latin typeface="Bahnschrift" panose="020B0502040204020203" pitchFamily="34" charset="0"/>
                </a:rPr>
                <a:t>nm</a:t>
              </a:r>
              <a:endParaRPr lang="el-GR" sz="1600" dirty="0">
                <a:latin typeface="Bahnschrift" panose="020B0502040204020203" pitchFamily="34" charset="0"/>
              </a:endParaRPr>
            </a:p>
          </p:txBody>
        </p:sp>
        <p:sp>
          <p:nvSpPr>
            <p:cNvPr id="9" name="Δεξί άγκιστρο 8"/>
            <p:cNvSpPr/>
            <p:nvPr/>
          </p:nvSpPr>
          <p:spPr>
            <a:xfrm>
              <a:off x="6177522" y="1579843"/>
              <a:ext cx="415582" cy="1603931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4743" y="2226495"/>
              <a:ext cx="86433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latin typeface="Bahnschrift" panose="020B0502040204020203" pitchFamily="34" charset="0"/>
                </a:rPr>
                <a:t>200 </a:t>
              </a:r>
              <a:r>
                <a:rPr lang="en-US" sz="1600" dirty="0">
                  <a:latin typeface="Bahnschrift" panose="020B0502040204020203" pitchFamily="34" charset="0"/>
                </a:rPr>
                <a:t>nm</a:t>
              </a:r>
              <a:endParaRPr lang="el-GR" sz="1600" dirty="0">
                <a:latin typeface="Bahnschrift" panose="020B0502040204020203" pitchFamily="34" charset="0"/>
              </a:endParaRPr>
            </a:p>
          </p:txBody>
        </p:sp>
      </p:grpSp>
      <p:pic>
        <p:nvPicPr>
          <p:cNvPr id="19" name="Γραφικό 18" descr="Βέλος γραμμής Αριστερόστροφη καμπύλη">
            <a:extLst>
              <a:ext uri="{FF2B5EF4-FFF2-40B4-BE49-F238E27FC236}">
                <a16:creationId xmlns:a16="http://schemas.microsoft.com/office/drawing/2014/main" id="{41126B80-D616-8842-8CAB-8E6581EF8D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087" y="5143272"/>
            <a:ext cx="914400" cy="914400"/>
          </a:xfrm>
          <a:prstGeom prst="rect">
            <a:avLst/>
          </a:prstGeom>
        </p:spPr>
      </p:pic>
      <p:pic>
        <p:nvPicPr>
          <p:cNvPr id="21" name="Γραφικό 20" descr="Ψαλίδι">
            <a:extLst>
              <a:ext uri="{FF2B5EF4-FFF2-40B4-BE49-F238E27FC236}">
                <a16:creationId xmlns:a16="http://schemas.microsoft.com/office/drawing/2014/main" id="{B5261956-510D-9B4E-B02B-4448C5468E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2160389">
            <a:off x="-5791" y="5000862"/>
            <a:ext cx="740976" cy="740976"/>
          </a:xfrm>
          <a:prstGeom prst="rect">
            <a:avLst/>
          </a:prstGeom>
        </p:spPr>
      </p:pic>
      <p:sp>
        <p:nvSpPr>
          <p:cNvPr id="25" name="Ορθογώνιο 24"/>
          <p:cNvSpPr/>
          <p:nvPr/>
        </p:nvSpPr>
        <p:spPr>
          <a:xfrm>
            <a:off x="1816564" y="5888395"/>
            <a:ext cx="3631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latin typeface="Bahnschrift" panose="020B0502040204020203" pitchFamily="34" charset="0"/>
              </a:rPr>
              <a:t>Προσοχή στα σκουπίδια ή το θόρυβο!</a:t>
            </a:r>
          </a:p>
        </p:txBody>
      </p:sp>
      <p:pic>
        <p:nvPicPr>
          <p:cNvPr id="1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27761" y="1503203"/>
            <a:ext cx="3964439" cy="2475662"/>
          </a:xfrm>
          <a:prstGeom prst="rect">
            <a:avLst/>
          </a:prstGeom>
        </p:spPr>
      </p:pic>
      <p:sp>
        <p:nvSpPr>
          <p:cNvPr id="26" name="Ορθογώνιο 25">
            <a:extLst>
              <a:ext uri="{FF2B5EF4-FFF2-40B4-BE49-F238E27FC236}">
                <a16:creationId xmlns:a16="http://schemas.microsoft.com/office/drawing/2014/main" id="{F02F89FB-6260-E34C-ABC7-E4504A769E6E}"/>
              </a:ext>
            </a:extLst>
          </p:cNvPr>
          <p:cNvSpPr/>
          <p:nvPr/>
        </p:nvSpPr>
        <p:spPr>
          <a:xfrm>
            <a:off x="1486018" y="1792685"/>
            <a:ext cx="880533" cy="11714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7" name="Διπλό άγκιστρο 26">
            <a:extLst>
              <a:ext uri="{FF2B5EF4-FFF2-40B4-BE49-F238E27FC236}">
                <a16:creationId xmlns:a16="http://schemas.microsoft.com/office/drawing/2014/main" id="{A87AE96D-0E61-EC44-B181-B43D11D2A6C6}"/>
              </a:ext>
            </a:extLst>
          </p:cNvPr>
          <p:cNvSpPr/>
          <p:nvPr/>
        </p:nvSpPr>
        <p:spPr>
          <a:xfrm rot="19898723">
            <a:off x="974021" y="4271500"/>
            <a:ext cx="1110735" cy="668775"/>
          </a:xfrm>
          <a:prstGeom prst="bracePai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D0DE7D7-71E2-3A4A-9FE1-944F3C11738C}"/>
              </a:ext>
            </a:extLst>
          </p:cNvPr>
          <p:cNvSpPr/>
          <p:nvPr/>
        </p:nvSpPr>
        <p:spPr>
          <a:xfrm>
            <a:off x="546497" y="3666504"/>
            <a:ext cx="1879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00" dirty="0" err="1">
                <a:latin typeface="Bahnschrift" panose="020B0502040204020203" pitchFamily="34" charset="0"/>
              </a:rPr>
              <a:t>Προτυποποιημένα</a:t>
            </a:r>
            <a:r>
              <a:rPr lang="el-GR" sz="1000" dirty="0">
                <a:latin typeface="Bahnschrift" panose="020B0502040204020203" pitchFamily="34" charset="0"/>
              </a:rPr>
              <a:t> σφαιρίδια </a:t>
            </a:r>
          </a:p>
        </p:txBody>
      </p:sp>
    </p:spTree>
    <p:extLst>
      <p:ext uri="{BB962C8B-B14F-4D97-AF65-F5344CB8AC3E}">
        <p14:creationId xmlns:p14="http://schemas.microsoft.com/office/powerpoint/2010/main" val="6422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1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Α) Ποιο είναι το μέγεθος των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μικροκυστιδίων</a:t>
            </a:r>
            <a:r>
              <a:rPr lang="en-US" sz="3200" b="1" dirty="0">
                <a:latin typeface="Bahnschrift" panose="020B0502040204020203" pitchFamily="34" charset="0"/>
              </a:rPr>
              <a:t>;</a:t>
            </a:r>
            <a:endParaRPr lang="el-GR" sz="3200" b="1" dirty="0">
              <a:latin typeface="Bahnschrift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380723"/>
            <a:ext cx="10515600" cy="4351338"/>
          </a:xfrm>
        </p:spPr>
        <p:txBody>
          <a:bodyPr/>
          <a:lstStyle/>
          <a:p>
            <a:pPr marL="514350" indent="-514350">
              <a:lnSpc>
                <a:spcPct val="300000"/>
              </a:lnSpc>
              <a:buFont typeface="+mj-lt"/>
              <a:buAutoNum type="arabicParenR"/>
            </a:pPr>
            <a:r>
              <a:rPr lang="en-US" dirty="0">
                <a:latin typeface="Bahnschrift" panose="020B0502040204020203" pitchFamily="34" charset="0"/>
              </a:rPr>
              <a:t>30-150nm</a:t>
            </a:r>
          </a:p>
          <a:p>
            <a:pPr marL="514350" indent="-514350">
              <a:lnSpc>
                <a:spcPct val="300000"/>
              </a:lnSpc>
              <a:buFont typeface="+mj-lt"/>
              <a:buAutoNum type="arabicParenR"/>
            </a:pPr>
            <a:r>
              <a:rPr lang="en-US" dirty="0">
                <a:latin typeface="Bahnschrift" panose="020B0502040204020203" pitchFamily="34" charset="0"/>
              </a:rPr>
              <a:t>100nm-1000nm</a:t>
            </a:r>
          </a:p>
          <a:p>
            <a:pPr marL="514350" indent="-514350">
              <a:lnSpc>
                <a:spcPct val="300000"/>
              </a:lnSpc>
              <a:buFont typeface="+mj-lt"/>
              <a:buAutoNum type="arabicParenR"/>
            </a:pPr>
            <a:r>
              <a:rPr lang="en-US" dirty="0">
                <a:latin typeface="Bahnschrift" panose="020B0502040204020203" pitchFamily="34" charset="0"/>
              </a:rPr>
              <a:t>1000nm-5000nm</a:t>
            </a:r>
          </a:p>
          <a:p>
            <a:pPr marL="514350" indent="-514350">
              <a:lnSpc>
                <a:spcPct val="300000"/>
              </a:lnSpc>
              <a:buFont typeface="+mj-lt"/>
              <a:buAutoNum type="arabicParenR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11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838200" y="3438979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2EB"/>
              </a:clrFrom>
              <a:clrTo>
                <a:srgbClr val="F5F2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4908" r="70931" b="4702"/>
          <a:stretch/>
        </p:blipFill>
        <p:spPr>
          <a:xfrm>
            <a:off x="3489847" y="1509165"/>
            <a:ext cx="1744531" cy="138536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5F2EB"/>
              </a:clrFrom>
              <a:clrTo>
                <a:srgbClr val="F5F2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14416" r="34601" b="5721"/>
          <a:stretch/>
        </p:blipFill>
        <p:spPr>
          <a:xfrm>
            <a:off x="4111856" y="3073758"/>
            <a:ext cx="1831743" cy="119245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2EB"/>
              </a:clrFrom>
              <a:clrTo>
                <a:srgbClr val="F5F2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8" t="13766" r="1559" b="5721"/>
          <a:stretch/>
        </p:blipFill>
        <p:spPr>
          <a:xfrm>
            <a:off x="4362113" y="4445445"/>
            <a:ext cx="1993365" cy="14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51754"/>
            <a:ext cx="10515600" cy="799532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Β) </a:t>
            </a:r>
            <a:r>
              <a:rPr lang="en-US" sz="3200" b="1" dirty="0">
                <a:latin typeface="Bahnschrift" panose="020B0502040204020203" pitchFamily="34" charset="0"/>
              </a:rPr>
              <a:t>O </a:t>
            </a:r>
            <a:r>
              <a:rPr lang="el-GR" sz="3200" b="1" dirty="0">
                <a:latin typeface="Bahnschrift" panose="020B0502040204020203" pitchFamily="34" charset="0"/>
              </a:rPr>
              <a:t>χαρακτηρισμός των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μικροκυστιδίων</a:t>
            </a:r>
            <a:r>
              <a:rPr lang="en-US" sz="3200" b="1" dirty="0">
                <a:latin typeface="Bahnschrift" panose="020B0502040204020203" pitchFamily="34" charset="0"/>
              </a:rPr>
              <a:t> </a:t>
            </a:r>
            <a:r>
              <a:rPr lang="el-GR" sz="3200" b="1" dirty="0">
                <a:latin typeface="Bahnschrift" panose="020B0502040204020203" pitchFamily="34" charset="0"/>
              </a:rPr>
              <a:t>γίνεται βάσει: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912253"/>
            <a:ext cx="10515600" cy="4351338"/>
          </a:xfrm>
        </p:spPr>
        <p:txBody>
          <a:bodyPr/>
          <a:lstStyle/>
          <a:p>
            <a:pPr marL="514350" indent="-514350">
              <a:spcBef>
                <a:spcPts val="30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Της παρουσίας της </a:t>
            </a:r>
            <a:r>
              <a:rPr lang="en-US" dirty="0">
                <a:latin typeface="Bahnschrift" panose="020B0502040204020203" pitchFamily="34" charset="0"/>
              </a:rPr>
              <a:t>PS </a:t>
            </a:r>
            <a:r>
              <a:rPr lang="el-GR" dirty="0">
                <a:latin typeface="Bahnschrift" panose="020B0502040204020203" pitchFamily="34" charset="0"/>
              </a:rPr>
              <a:t>στην επιφάνειά τους;</a:t>
            </a:r>
          </a:p>
          <a:p>
            <a:pPr marL="514350" indent="-514350">
              <a:spcBef>
                <a:spcPts val="30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Του μεγέθους τους;</a:t>
            </a:r>
          </a:p>
          <a:p>
            <a:pPr marL="514350" indent="-514350">
              <a:spcBef>
                <a:spcPts val="30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Επιφανειακών δεικτών που είναι χαρακτηριστικοί των μητρικών κυττάρων και του μεγέθους τους;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12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818950" y="4043777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80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48415"/>
            <a:ext cx="10515600" cy="684029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Γ) Πότε παράγουν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3200" b="1" dirty="0">
                <a:latin typeface="Bahnschrift" panose="020B0502040204020203" pitchFamily="34" charset="0"/>
              </a:rPr>
              <a:t> τα κύτταρα</a:t>
            </a:r>
            <a:r>
              <a:rPr lang="en-US" sz="3200" b="1" dirty="0">
                <a:latin typeface="Bahnschrift" panose="020B0502040204020203" pitchFamily="34" charset="0"/>
              </a:rPr>
              <a:t>;</a:t>
            </a:r>
            <a:endParaRPr lang="el-GR" sz="3200" b="1" dirty="0">
              <a:latin typeface="Bahnschrift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684419"/>
            <a:ext cx="10515600" cy="458879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Φυσιολογικά κατά την κυτταρική ανάπτυξη;</a:t>
            </a: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Σε παθολογικές καταστάσεις (οξειδωτικό στρες, φλεγμονή, κυτταρική γήρανση κ.α.);</a:t>
            </a: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Και στις δύο παραπάνω περιπτώσεις</a:t>
            </a:r>
            <a:r>
              <a:rPr lang="en-US" dirty="0">
                <a:latin typeface="Bahnschrift" panose="020B0502040204020203" pitchFamily="34" charset="0"/>
              </a:rPr>
              <a:t>;</a:t>
            </a:r>
            <a:endParaRPr lang="el-GR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  <a:buAutoNum type="arabicParenR"/>
            </a:pP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13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838200" y="4380660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88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in graphic">
            <a:extLst>
              <a:ext uri="{FF2B5EF4-FFF2-40B4-BE49-F238E27FC236}">
                <a16:creationId xmlns:a16="http://schemas.microsoft.com/office/drawing/2014/main" id="{AD1C4469-BE4D-FD48-95C7-EEE35BB3E6A9}"/>
              </a:ext>
            </a:extLst>
          </p:cNvPr>
          <p:cNvPicPr/>
          <p:nvPr/>
        </p:nvPicPr>
        <p:blipFill rotWithShape="1">
          <a:blip r:embed="rId2"/>
          <a:srcRect l="3508" t="63776"/>
          <a:stretch/>
        </p:blipFill>
        <p:spPr>
          <a:xfrm>
            <a:off x="324091" y="3952438"/>
            <a:ext cx="3756281" cy="2456026"/>
          </a:xfrm>
          <a:prstGeom prst="rect">
            <a:avLst/>
          </a:prstGeom>
          <a:ln>
            <a:noFill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3334" y="243519"/>
            <a:ext cx="10515600" cy="1067435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</a:rPr>
              <a:t>Αποθήκευση παραγώγων αίματος και </a:t>
            </a:r>
            <a:r>
              <a:rPr lang="el-GR" sz="2800" b="1" dirty="0" err="1">
                <a:latin typeface="Bahnschrift" panose="020B0502040204020203" pitchFamily="34" charset="0"/>
              </a:rPr>
              <a:t>μικροκυστ</a:t>
            </a:r>
            <a:r>
              <a:rPr lang="en-US" sz="2800" b="1" dirty="0" err="1">
                <a:latin typeface="Bahnschrift" panose="020B0502040204020203" pitchFamily="34" charset="0"/>
              </a:rPr>
              <a:t>ί</a:t>
            </a:r>
            <a:r>
              <a:rPr lang="el-GR" sz="2800" b="1" dirty="0">
                <a:latin typeface="Bahnschrift" panose="020B0502040204020203" pitchFamily="34" charset="0"/>
              </a:rPr>
              <a:t>δια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6132" y="1432560"/>
            <a:ext cx="12122481" cy="265954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000" dirty="0">
                <a:latin typeface="Bahnschrift" panose="020B0502040204020203" pitchFamily="34" charset="0"/>
              </a:rPr>
              <a:t>Μικροκυστίδια ανιχνεύονται σε όλα τα παράγωγα του αίματος.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2000" dirty="0">
                <a:latin typeface="Bahnschrift" panose="020B0502040204020203" pitchFamily="34" charset="0"/>
              </a:rPr>
              <a:t>Παράγονται κατά την παρασκευή και την αποθήκευση παραγώγων </a:t>
            </a:r>
            <a:r>
              <a:rPr lang="el-GR" sz="2000" i="1" dirty="0">
                <a:latin typeface="Bahnschrift" panose="020B0502040204020203" pitchFamily="34" charset="0"/>
              </a:rPr>
              <a:t>(συνθήκες </a:t>
            </a:r>
            <a:r>
              <a:rPr lang="el-GR" sz="2000" i="1" dirty="0" err="1">
                <a:latin typeface="Bahnschrift" panose="020B0502040204020203" pitchFamily="34" charset="0"/>
              </a:rPr>
              <a:t>φυγοκέντρησης</a:t>
            </a:r>
            <a:r>
              <a:rPr lang="el-GR" sz="2000" i="1" dirty="0">
                <a:latin typeface="Bahnschrift" panose="020B0502040204020203" pitchFamily="34" charset="0"/>
              </a:rPr>
              <a:t>, θερμοκρασία </a:t>
            </a:r>
            <a:r>
              <a:rPr lang="el-GR" sz="2000" i="1" dirty="0" err="1">
                <a:latin typeface="Bahnschrift" panose="020B0502040204020203" pitchFamily="34" charset="0"/>
              </a:rPr>
              <a:t>κτλ</a:t>
            </a:r>
            <a:r>
              <a:rPr lang="el-GR" sz="2000" i="1" dirty="0">
                <a:latin typeface="Bahnschrift" panose="020B0502040204020203" pitchFamily="34" charset="0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2100" dirty="0">
                <a:latin typeface="Bahnschrift" panose="020B0502040204020203" pitchFamily="34" charset="0"/>
              </a:rPr>
              <a:t>Υπάρχει διακύμανση του αριθμού τους ανάλογα με:</a:t>
            </a:r>
          </a:p>
          <a:p>
            <a:pPr>
              <a:tabLst>
                <a:tab pos="355600" algn="l"/>
              </a:tabLst>
            </a:pPr>
            <a:r>
              <a:rPr lang="el-GR" sz="1600" dirty="0">
                <a:latin typeface="Bahnschrift" panose="020B0502040204020203" pitchFamily="34" charset="0"/>
              </a:rPr>
              <a:t> τον αιμοδότη </a:t>
            </a:r>
            <a:r>
              <a:rPr lang="el-GR" sz="1600" i="1" dirty="0">
                <a:latin typeface="Bahnschrift" panose="020B0502040204020203" pitchFamily="34" charset="0"/>
              </a:rPr>
              <a:t>(ηλικία, φύλο, κ.α.)</a:t>
            </a:r>
          </a:p>
          <a:p>
            <a:pPr>
              <a:tabLst>
                <a:tab pos="355600" algn="l"/>
              </a:tabLst>
            </a:pPr>
            <a:r>
              <a:rPr lang="el-GR" sz="1600" dirty="0">
                <a:latin typeface="Bahnschrift" panose="020B0502040204020203" pitchFamily="34" charset="0"/>
              </a:rPr>
              <a:t>τις συνθήκες αποθήκευσης </a:t>
            </a:r>
            <a:r>
              <a:rPr lang="el-GR" sz="1600" i="1" dirty="0">
                <a:latin typeface="Bahnschrift" panose="020B0502040204020203" pitchFamily="34" charset="0"/>
              </a:rPr>
              <a:t>(συντηρητικό διάλυμα, θερμοκρασία)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945164" y="4665508"/>
            <a:ext cx="297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" panose="020B0502040204020203" pitchFamily="34" charset="0"/>
              </a:rPr>
              <a:t>Nanoparticles: 60-80nm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Bahnschrift" panose="020B0502040204020203" pitchFamily="34" charset="0"/>
              </a:rPr>
              <a:t>Microparticles</a:t>
            </a:r>
            <a:r>
              <a:rPr lang="en-US" sz="1600" dirty="0">
                <a:latin typeface="Bahnschrift" panose="020B0502040204020203" pitchFamily="34" charset="0"/>
              </a:rPr>
              <a:t>: 100-1000nm</a:t>
            </a:r>
            <a:endParaRPr lang="el-GR" sz="1600" dirty="0">
              <a:latin typeface="Bahnschrift" panose="020B0502040204020203" pitchFamily="34" charset="0"/>
            </a:endParaRPr>
          </a:p>
        </p:txBody>
      </p:sp>
      <p:pic>
        <p:nvPicPr>
          <p:cNvPr id="22" name="Εικόνα 2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 contrast="45000"/>
                    </a14:imgEffect>
                  </a14:imgLayer>
                </a14:imgProps>
              </a:ext>
            </a:extLst>
          </a:blip>
          <a:srcRect l="12528" t="48963" r="32476" b="24277"/>
          <a:stretch/>
        </p:blipFill>
        <p:spPr>
          <a:xfrm>
            <a:off x="8437792" y="2783735"/>
            <a:ext cx="3567794" cy="321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8883340" y="6021451"/>
            <a:ext cx="297595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400" i="1" dirty="0" err="1"/>
              <a:t>Kriebardis</a:t>
            </a:r>
            <a:r>
              <a:rPr lang="en-US" sz="1400" i="1" dirty="0"/>
              <a:t> et al., 2008, Transfusion</a:t>
            </a:r>
            <a:endParaRPr lang="el-GR" sz="1400" i="1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999531" y="5251484"/>
            <a:ext cx="23585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l-GR" altLang="el-GR" sz="1200" b="1" dirty="0"/>
              <a:t>Εκθετική αύξηση </a:t>
            </a:r>
            <a:r>
              <a:rPr lang="el-GR" altLang="el-GR" sz="1200" b="1" dirty="0" err="1"/>
              <a:t>μικροκυστιδίων</a:t>
            </a:r>
            <a:r>
              <a:rPr lang="el-GR" altLang="el-GR" sz="1200" b="1" dirty="0"/>
              <a:t> </a:t>
            </a:r>
          </a:p>
          <a:p>
            <a:pPr algn="l"/>
            <a:r>
              <a:rPr lang="el-GR" altLang="el-GR" sz="1200" b="1" dirty="0"/>
              <a:t>κατά την αποθήκευση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94C719-596A-D547-8767-94D22DD518B3}"/>
              </a:ext>
            </a:extLst>
          </p:cNvPr>
          <p:cNvSpPr txBox="1"/>
          <p:nvPr/>
        </p:nvSpPr>
        <p:spPr>
          <a:xfrm>
            <a:off x="216132" y="6461967"/>
            <a:ext cx="297595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400" i="1" dirty="0" err="1"/>
              <a:t>Antonelou</a:t>
            </a:r>
            <a:r>
              <a:rPr lang="en-US" sz="1400" i="1" dirty="0"/>
              <a:t> et al., 2010, Transfusion</a:t>
            </a:r>
            <a:endParaRPr lang="el-GR" sz="1400" i="1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41711B0-59A3-864E-9526-0BAB99783384}"/>
              </a:ext>
            </a:extLst>
          </p:cNvPr>
          <p:cNvSpPr/>
          <p:nvPr/>
        </p:nvSpPr>
        <p:spPr>
          <a:xfrm>
            <a:off x="5007595" y="4335315"/>
            <a:ext cx="3632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355600" algn="l"/>
              </a:tabLst>
            </a:pPr>
            <a:r>
              <a:rPr lang="el-GR" dirty="0">
                <a:latin typeface="Bahnschrift" panose="020B0502040204020203" pitchFamily="34" charset="0"/>
              </a:rPr>
              <a:t>Ετερογενής πληθυσμός σε ασκό: </a:t>
            </a:r>
          </a:p>
        </p:txBody>
      </p:sp>
    </p:spTree>
    <p:extLst>
      <p:ext uri="{BB962C8B-B14F-4D97-AF65-F5344CB8AC3E}">
        <p14:creationId xmlns:p14="http://schemas.microsoft.com/office/powerpoint/2010/main" val="2031752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15</a:t>
            </a:fld>
            <a:endParaRPr lang="el-GR"/>
          </a:p>
        </p:txBody>
      </p:sp>
      <p:sp>
        <p:nvSpPr>
          <p:cNvPr id="19" name="Τίτλος 1">
            <a:extLst>
              <a:ext uri="{FF2B5EF4-FFF2-40B4-BE49-F238E27FC236}">
                <a16:creationId xmlns:a16="http://schemas.microsoft.com/office/drawing/2014/main" id="{74DC18C5-7F26-F847-9725-2FB10453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4032" cy="1067435"/>
          </a:xfrm>
        </p:spPr>
        <p:txBody>
          <a:bodyPr>
            <a:normAutofit/>
          </a:bodyPr>
          <a:lstStyle/>
          <a:p>
            <a:r>
              <a:rPr lang="el-GR" sz="2800" b="1" dirty="0" err="1">
                <a:latin typeface="Bahnschrift" panose="020B0502040204020203" pitchFamily="34" charset="0"/>
              </a:rPr>
              <a:t>Λευκαφαίρεση</a:t>
            </a:r>
            <a:r>
              <a:rPr lang="el-GR" sz="2800" b="1" dirty="0"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latin typeface="Bahnschrift" panose="020B0502040204020203" pitchFamily="34" charset="0"/>
              </a:rPr>
              <a:t>ή</a:t>
            </a:r>
            <a:r>
              <a:rPr lang="en-US" sz="2800" b="1" dirty="0">
                <a:latin typeface="Bahnschrift" panose="020B0502040204020203" pitchFamily="34" charset="0"/>
              </a:rPr>
              <a:t> </a:t>
            </a:r>
            <a:r>
              <a:rPr lang="el-GR" sz="2800" b="1" dirty="0">
                <a:latin typeface="Bahnschrift" panose="020B0502040204020203" pitchFamily="34" charset="0"/>
              </a:rPr>
              <a:t>πλύσιμο των συμπυκνωμένων ερυθροκυττάρων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D34A6875-4B1C-FD40-805A-E0035270A0D0}"/>
              </a:ext>
            </a:extLst>
          </p:cNvPr>
          <p:cNvGrpSpPr/>
          <p:nvPr/>
        </p:nvGrpSpPr>
        <p:grpSpPr>
          <a:xfrm>
            <a:off x="3616064" y="1225550"/>
            <a:ext cx="4787900" cy="5267325"/>
            <a:chOff x="3702050" y="902537"/>
            <a:chExt cx="4787900" cy="5267325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D457B44E-539E-4C46-90C8-AD6650B6D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050" y="5874587"/>
              <a:ext cx="4787900" cy="29527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34">
              <a:extLst>
                <a:ext uri="{FF2B5EF4-FFF2-40B4-BE49-F238E27FC236}">
                  <a16:creationId xmlns:a16="http://schemas.microsoft.com/office/drawing/2014/main" id="{2A1CF861-BE94-764E-8330-A2687059F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700" y="1720100"/>
              <a:ext cx="4546600" cy="1460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37">
              <a:extLst>
                <a:ext uri="{FF2B5EF4-FFF2-40B4-BE49-F238E27FC236}">
                  <a16:creationId xmlns:a16="http://schemas.microsoft.com/office/drawing/2014/main" id="{987536A7-7E3B-F246-8C90-716DBA5F9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569" y="2270962"/>
              <a:ext cx="296863" cy="2743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90862BF0-B6AF-704D-8E59-83E83060F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4984000"/>
              <a:ext cx="558800" cy="617538"/>
            </a:xfrm>
            <a:custGeom>
              <a:avLst/>
              <a:gdLst>
                <a:gd name="T0" fmla="*/ 6794 w 6794"/>
                <a:gd name="T1" fmla="*/ 3060 h 7508"/>
                <a:gd name="T2" fmla="*/ 3734 w 6794"/>
                <a:gd name="T3" fmla="*/ 0 h 7508"/>
                <a:gd name="T4" fmla="*/ 3060 w 6794"/>
                <a:gd name="T5" fmla="*/ 0 h 7508"/>
                <a:gd name="T6" fmla="*/ 0 w 6794"/>
                <a:gd name="T7" fmla="*/ 3060 h 7508"/>
                <a:gd name="T8" fmla="*/ 0 w 6794"/>
                <a:gd name="T9" fmla="*/ 7508 h 7508"/>
                <a:gd name="T10" fmla="*/ 6794 w 6794"/>
                <a:gd name="T11" fmla="*/ 7508 h 7508"/>
                <a:gd name="T12" fmla="*/ 6794 w 6794"/>
                <a:gd name="T13" fmla="*/ 3060 h 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94" h="7508">
                  <a:moveTo>
                    <a:pt x="6794" y="3060"/>
                  </a:moveTo>
                  <a:cubicBezTo>
                    <a:pt x="6794" y="1370"/>
                    <a:pt x="5424" y="0"/>
                    <a:pt x="3734" y="0"/>
                  </a:cubicBezTo>
                  <a:lnTo>
                    <a:pt x="3060" y="0"/>
                  </a:lnTo>
                  <a:cubicBezTo>
                    <a:pt x="1370" y="0"/>
                    <a:pt x="0" y="1370"/>
                    <a:pt x="0" y="3060"/>
                  </a:cubicBezTo>
                  <a:lnTo>
                    <a:pt x="0" y="7508"/>
                  </a:lnTo>
                  <a:lnTo>
                    <a:pt x="6794" y="7508"/>
                  </a:lnTo>
                  <a:lnTo>
                    <a:pt x="6794" y="3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9">
              <a:extLst>
                <a:ext uri="{FF2B5EF4-FFF2-40B4-BE49-F238E27FC236}">
                  <a16:creationId xmlns:a16="http://schemas.microsoft.com/office/drawing/2014/main" id="{C8B00E5B-2DF4-144D-8FF9-D001CB26F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5598362"/>
              <a:ext cx="1338263" cy="179388"/>
            </a:xfrm>
            <a:custGeom>
              <a:avLst/>
              <a:gdLst>
                <a:gd name="T0" fmla="*/ 13645 w 16249"/>
                <a:gd name="T1" fmla="*/ 0 h 2174"/>
                <a:gd name="T2" fmla="*/ 2604 w 16249"/>
                <a:gd name="T3" fmla="*/ 0 h 2174"/>
                <a:gd name="T4" fmla="*/ 0 w 16249"/>
                <a:gd name="T5" fmla="*/ 2174 h 2174"/>
                <a:gd name="T6" fmla="*/ 16249 w 16249"/>
                <a:gd name="T7" fmla="*/ 2174 h 2174"/>
                <a:gd name="T8" fmla="*/ 13645 w 16249"/>
                <a:gd name="T9" fmla="*/ 0 h 2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49" h="2174">
                  <a:moveTo>
                    <a:pt x="13645" y="0"/>
                  </a:moveTo>
                  <a:lnTo>
                    <a:pt x="2604" y="0"/>
                  </a:lnTo>
                  <a:cubicBezTo>
                    <a:pt x="1304" y="0"/>
                    <a:pt x="224" y="938"/>
                    <a:pt x="0" y="2174"/>
                  </a:cubicBezTo>
                  <a:lnTo>
                    <a:pt x="16249" y="2174"/>
                  </a:lnTo>
                  <a:cubicBezTo>
                    <a:pt x="16025" y="938"/>
                    <a:pt x="14945" y="0"/>
                    <a:pt x="1364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0">
              <a:extLst>
                <a:ext uri="{FF2B5EF4-FFF2-40B4-BE49-F238E27FC236}">
                  <a16:creationId xmlns:a16="http://schemas.microsoft.com/office/drawing/2014/main" id="{139706AC-C867-EB4D-B35F-9EF5EC24D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281" y="5774575"/>
              <a:ext cx="2611438" cy="254000"/>
            </a:xfrm>
            <a:custGeom>
              <a:avLst/>
              <a:gdLst>
                <a:gd name="T0" fmla="*/ 31729 w 31729"/>
                <a:gd name="T1" fmla="*/ 3060 h 3091"/>
                <a:gd name="T2" fmla="*/ 28668 w 31729"/>
                <a:gd name="T3" fmla="*/ 0 h 3091"/>
                <a:gd name="T4" fmla="*/ 3060 w 31729"/>
                <a:gd name="T5" fmla="*/ 0 h 3091"/>
                <a:gd name="T6" fmla="*/ 0 w 31729"/>
                <a:gd name="T7" fmla="*/ 3060 h 3091"/>
                <a:gd name="T8" fmla="*/ 0 w 31729"/>
                <a:gd name="T9" fmla="*/ 3091 h 3091"/>
                <a:gd name="T10" fmla="*/ 31729 w 31729"/>
                <a:gd name="T11" fmla="*/ 3091 h 3091"/>
                <a:gd name="T12" fmla="*/ 31729 w 31729"/>
                <a:gd name="T13" fmla="*/ 3060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29" h="3091">
                  <a:moveTo>
                    <a:pt x="31729" y="3060"/>
                  </a:moveTo>
                  <a:cubicBezTo>
                    <a:pt x="31729" y="1370"/>
                    <a:pt x="30358" y="0"/>
                    <a:pt x="28668" y="0"/>
                  </a:cubicBezTo>
                  <a:lnTo>
                    <a:pt x="3060" y="0"/>
                  </a:lnTo>
                  <a:cubicBezTo>
                    <a:pt x="1370" y="0"/>
                    <a:pt x="0" y="1370"/>
                    <a:pt x="0" y="3060"/>
                  </a:cubicBezTo>
                  <a:lnTo>
                    <a:pt x="0" y="3091"/>
                  </a:lnTo>
                  <a:lnTo>
                    <a:pt x="31729" y="3091"/>
                  </a:lnTo>
                  <a:lnTo>
                    <a:pt x="31729" y="30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1">
              <a:extLst>
                <a:ext uri="{FF2B5EF4-FFF2-40B4-BE49-F238E27FC236}">
                  <a16:creationId xmlns:a16="http://schemas.microsoft.com/office/drawing/2014/main" id="{62B0F254-AA1E-3549-9750-55C61870A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1372437"/>
              <a:ext cx="517525" cy="906463"/>
            </a:xfrm>
            <a:custGeom>
              <a:avLst/>
              <a:gdLst>
                <a:gd name="T0" fmla="*/ 3841 w 6285"/>
                <a:gd name="T1" fmla="*/ 91 h 11006"/>
                <a:gd name="T2" fmla="*/ 3804 w 6285"/>
                <a:gd name="T3" fmla="*/ 80 h 11006"/>
                <a:gd name="T4" fmla="*/ 3730 w 6285"/>
                <a:gd name="T5" fmla="*/ 64 h 11006"/>
                <a:gd name="T6" fmla="*/ 3159 w 6285"/>
                <a:gd name="T7" fmla="*/ 0 h 11006"/>
                <a:gd name="T8" fmla="*/ 3142 w 6285"/>
                <a:gd name="T9" fmla="*/ 1 h 11006"/>
                <a:gd name="T10" fmla="*/ 3125 w 6285"/>
                <a:gd name="T11" fmla="*/ 0 h 11006"/>
                <a:gd name="T12" fmla="*/ 2555 w 6285"/>
                <a:gd name="T13" fmla="*/ 64 h 11006"/>
                <a:gd name="T14" fmla="*/ 2480 w 6285"/>
                <a:gd name="T15" fmla="*/ 80 h 11006"/>
                <a:gd name="T16" fmla="*/ 2443 w 6285"/>
                <a:gd name="T17" fmla="*/ 91 h 11006"/>
                <a:gd name="T18" fmla="*/ 0 w 6285"/>
                <a:gd name="T19" fmla="*/ 3024 h 11006"/>
                <a:gd name="T20" fmla="*/ 0 w 6285"/>
                <a:gd name="T21" fmla="*/ 3363 h 11006"/>
                <a:gd name="T22" fmla="*/ 0 w 6285"/>
                <a:gd name="T23" fmla="*/ 9342 h 11006"/>
                <a:gd name="T24" fmla="*/ 0 w 6285"/>
                <a:gd name="T25" fmla="*/ 9410 h 11006"/>
                <a:gd name="T26" fmla="*/ 222 w 6285"/>
                <a:gd name="T27" fmla="*/ 9585 h 11006"/>
                <a:gd name="T28" fmla="*/ 883 w 6285"/>
                <a:gd name="T29" fmla="*/ 11006 h 11006"/>
                <a:gd name="T30" fmla="*/ 5401 w 6285"/>
                <a:gd name="T31" fmla="*/ 11006 h 11006"/>
                <a:gd name="T32" fmla="*/ 6063 w 6285"/>
                <a:gd name="T33" fmla="*/ 9585 h 11006"/>
                <a:gd name="T34" fmla="*/ 6285 w 6285"/>
                <a:gd name="T35" fmla="*/ 9410 h 11006"/>
                <a:gd name="T36" fmla="*/ 6285 w 6285"/>
                <a:gd name="T37" fmla="*/ 9342 h 11006"/>
                <a:gd name="T38" fmla="*/ 6285 w 6285"/>
                <a:gd name="T39" fmla="*/ 3363 h 11006"/>
                <a:gd name="T40" fmla="*/ 6285 w 6285"/>
                <a:gd name="T41" fmla="*/ 3024 h 11006"/>
                <a:gd name="T42" fmla="*/ 3841 w 6285"/>
                <a:gd name="T43" fmla="*/ 91 h 1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85" h="11006">
                  <a:moveTo>
                    <a:pt x="3841" y="91"/>
                  </a:moveTo>
                  <a:cubicBezTo>
                    <a:pt x="3829" y="87"/>
                    <a:pt x="3817" y="84"/>
                    <a:pt x="3804" y="80"/>
                  </a:cubicBezTo>
                  <a:cubicBezTo>
                    <a:pt x="3780" y="75"/>
                    <a:pt x="3755" y="70"/>
                    <a:pt x="3730" y="64"/>
                  </a:cubicBezTo>
                  <a:cubicBezTo>
                    <a:pt x="3552" y="24"/>
                    <a:pt x="3362" y="0"/>
                    <a:pt x="3159" y="0"/>
                  </a:cubicBezTo>
                  <a:cubicBezTo>
                    <a:pt x="3153" y="0"/>
                    <a:pt x="3148" y="1"/>
                    <a:pt x="3142" y="1"/>
                  </a:cubicBezTo>
                  <a:cubicBezTo>
                    <a:pt x="3136" y="1"/>
                    <a:pt x="3131" y="0"/>
                    <a:pt x="3125" y="0"/>
                  </a:cubicBezTo>
                  <a:cubicBezTo>
                    <a:pt x="2923" y="0"/>
                    <a:pt x="2733" y="24"/>
                    <a:pt x="2555" y="64"/>
                  </a:cubicBezTo>
                  <a:cubicBezTo>
                    <a:pt x="2530" y="70"/>
                    <a:pt x="2505" y="75"/>
                    <a:pt x="2480" y="80"/>
                  </a:cubicBezTo>
                  <a:cubicBezTo>
                    <a:pt x="2468" y="84"/>
                    <a:pt x="2456" y="87"/>
                    <a:pt x="2443" y="91"/>
                  </a:cubicBezTo>
                  <a:cubicBezTo>
                    <a:pt x="521" y="591"/>
                    <a:pt x="0" y="3024"/>
                    <a:pt x="0" y="3024"/>
                  </a:cubicBezTo>
                  <a:lnTo>
                    <a:pt x="0" y="3363"/>
                  </a:lnTo>
                  <a:lnTo>
                    <a:pt x="0" y="9342"/>
                  </a:lnTo>
                  <a:lnTo>
                    <a:pt x="0" y="9410"/>
                  </a:lnTo>
                  <a:cubicBezTo>
                    <a:pt x="82" y="9467"/>
                    <a:pt x="155" y="9526"/>
                    <a:pt x="222" y="9585"/>
                  </a:cubicBezTo>
                  <a:cubicBezTo>
                    <a:pt x="484" y="9895"/>
                    <a:pt x="883" y="10458"/>
                    <a:pt x="883" y="11006"/>
                  </a:cubicBezTo>
                  <a:lnTo>
                    <a:pt x="5401" y="11006"/>
                  </a:lnTo>
                  <a:cubicBezTo>
                    <a:pt x="5401" y="10458"/>
                    <a:pt x="5800" y="9895"/>
                    <a:pt x="6063" y="9585"/>
                  </a:cubicBezTo>
                  <a:cubicBezTo>
                    <a:pt x="6130" y="9526"/>
                    <a:pt x="6203" y="9467"/>
                    <a:pt x="6285" y="9410"/>
                  </a:cubicBezTo>
                  <a:lnTo>
                    <a:pt x="6285" y="9342"/>
                  </a:lnTo>
                  <a:lnTo>
                    <a:pt x="6285" y="3363"/>
                  </a:lnTo>
                  <a:lnTo>
                    <a:pt x="6285" y="3024"/>
                  </a:lnTo>
                  <a:cubicBezTo>
                    <a:pt x="6285" y="3024"/>
                    <a:pt x="5764" y="591"/>
                    <a:pt x="3841" y="9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4A63A135-7157-624D-A8CE-3A00049E1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188" y="902537"/>
              <a:ext cx="301625" cy="509588"/>
            </a:xfrm>
            <a:custGeom>
              <a:avLst/>
              <a:gdLst>
                <a:gd name="T0" fmla="*/ 3669 w 3669"/>
                <a:gd name="T1" fmla="*/ 4009 h 6183"/>
                <a:gd name="T2" fmla="*/ 1834 w 3669"/>
                <a:gd name="T3" fmla="*/ 6183 h 6183"/>
                <a:gd name="T4" fmla="*/ 0 w 3669"/>
                <a:gd name="T5" fmla="*/ 4009 h 6183"/>
                <a:gd name="T6" fmla="*/ 1834 w 3669"/>
                <a:gd name="T7" fmla="*/ 0 h 6183"/>
                <a:gd name="T8" fmla="*/ 3669 w 3669"/>
                <a:gd name="T9" fmla="*/ 4009 h 6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9" h="6183">
                  <a:moveTo>
                    <a:pt x="3669" y="4009"/>
                  </a:moveTo>
                  <a:cubicBezTo>
                    <a:pt x="3669" y="5716"/>
                    <a:pt x="2848" y="6183"/>
                    <a:pt x="1834" y="6183"/>
                  </a:cubicBezTo>
                  <a:cubicBezTo>
                    <a:pt x="821" y="6183"/>
                    <a:pt x="0" y="5716"/>
                    <a:pt x="0" y="4009"/>
                  </a:cubicBezTo>
                  <a:cubicBezTo>
                    <a:pt x="0" y="2301"/>
                    <a:pt x="1834" y="0"/>
                    <a:pt x="1834" y="0"/>
                  </a:cubicBezTo>
                  <a:cubicBezTo>
                    <a:pt x="1834" y="0"/>
                    <a:pt x="3669" y="2301"/>
                    <a:pt x="3669" y="400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42">
              <a:extLst>
                <a:ext uri="{FF2B5EF4-FFF2-40B4-BE49-F238E27FC236}">
                  <a16:creationId xmlns:a16="http://schemas.microsoft.com/office/drawing/2014/main" id="{3B0FAA00-5AA6-C848-8CE3-1FE5DA2B3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1767725"/>
              <a:ext cx="117475" cy="1174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30350718-BF39-1140-94AC-9D38431559D6}"/>
              </a:ext>
            </a:extLst>
          </p:cNvPr>
          <p:cNvGrpSpPr/>
          <p:nvPr/>
        </p:nvGrpSpPr>
        <p:grpSpPr>
          <a:xfrm>
            <a:off x="6867264" y="1928813"/>
            <a:ext cx="2181225" cy="2411413"/>
            <a:chOff x="6953250" y="1605800"/>
            <a:chExt cx="2181225" cy="2411413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36C3D351-4A2A-4140-9048-555455F21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0212" y="1916950"/>
              <a:ext cx="1050925" cy="1917700"/>
            </a:xfrm>
            <a:custGeom>
              <a:avLst/>
              <a:gdLst>
                <a:gd name="T0" fmla="*/ 12657 w 12781"/>
                <a:gd name="T1" fmla="*/ 22665 h 23305"/>
                <a:gd name="T2" fmla="*/ 312 w 12781"/>
                <a:gd name="T3" fmla="*/ 191 h 23305"/>
                <a:gd name="T4" fmla="*/ 0 w 12781"/>
                <a:gd name="T5" fmla="*/ 0 h 23305"/>
                <a:gd name="T6" fmla="*/ 0 w 12781"/>
                <a:gd name="T7" fmla="*/ 1267 h 23305"/>
                <a:gd name="T8" fmla="*/ 11953 w 12781"/>
                <a:gd name="T9" fmla="*/ 23111 h 23305"/>
                <a:gd name="T10" fmla="*/ 12306 w 12781"/>
                <a:gd name="T11" fmla="*/ 23305 h 23305"/>
                <a:gd name="T12" fmla="*/ 12528 w 12781"/>
                <a:gd name="T13" fmla="*/ 23240 h 23305"/>
                <a:gd name="T14" fmla="*/ 12657 w 12781"/>
                <a:gd name="T15" fmla="*/ 22665 h 23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81" h="23305">
                  <a:moveTo>
                    <a:pt x="12657" y="22665"/>
                  </a:moveTo>
                  <a:lnTo>
                    <a:pt x="312" y="191"/>
                  </a:lnTo>
                  <a:cubicBezTo>
                    <a:pt x="243" y="82"/>
                    <a:pt x="128" y="12"/>
                    <a:pt x="0" y="0"/>
                  </a:cubicBezTo>
                  <a:lnTo>
                    <a:pt x="0" y="1267"/>
                  </a:lnTo>
                  <a:lnTo>
                    <a:pt x="11953" y="23111"/>
                  </a:lnTo>
                  <a:cubicBezTo>
                    <a:pt x="12033" y="23236"/>
                    <a:pt x="12168" y="23305"/>
                    <a:pt x="12306" y="23305"/>
                  </a:cubicBezTo>
                  <a:cubicBezTo>
                    <a:pt x="12382" y="23305"/>
                    <a:pt x="12459" y="23284"/>
                    <a:pt x="12528" y="23240"/>
                  </a:cubicBezTo>
                  <a:cubicBezTo>
                    <a:pt x="12722" y="23117"/>
                    <a:pt x="12781" y="22860"/>
                    <a:pt x="12657" y="2266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44">
              <a:extLst>
                <a:ext uri="{FF2B5EF4-FFF2-40B4-BE49-F238E27FC236}">
                  <a16:creationId xmlns:a16="http://schemas.microsoft.com/office/drawing/2014/main" id="{301CA82F-FC36-6D45-8B66-2EF533ACF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125" y="1605800"/>
              <a:ext cx="369888" cy="3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45">
              <a:extLst>
                <a:ext uri="{FF2B5EF4-FFF2-40B4-BE49-F238E27FC236}">
                  <a16:creationId xmlns:a16="http://schemas.microsoft.com/office/drawing/2014/main" id="{E8D820C7-9B01-6348-938C-1E4A5A43E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1669300"/>
              <a:ext cx="242888" cy="2428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6">
              <a:extLst>
                <a:ext uri="{FF2B5EF4-FFF2-40B4-BE49-F238E27FC236}">
                  <a16:creationId xmlns:a16="http://schemas.microsoft.com/office/drawing/2014/main" id="{15098B77-0CAB-434C-ACE1-C96C7A8BE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7" y="1915362"/>
              <a:ext cx="1031875" cy="1933575"/>
            </a:xfrm>
            <a:custGeom>
              <a:avLst/>
              <a:gdLst>
                <a:gd name="T0" fmla="*/ 12494 w 12531"/>
                <a:gd name="T1" fmla="*/ 0 h 23483"/>
                <a:gd name="T2" fmla="*/ 12142 w 12531"/>
                <a:gd name="T3" fmla="*/ 190 h 23483"/>
                <a:gd name="T4" fmla="*/ 126 w 12531"/>
                <a:gd name="T5" fmla="*/ 22781 h 23483"/>
                <a:gd name="T6" fmla="*/ 249 w 12531"/>
                <a:gd name="T7" fmla="*/ 23357 h 23483"/>
                <a:gd name="T8" fmla="*/ 825 w 12531"/>
                <a:gd name="T9" fmla="*/ 23235 h 23483"/>
                <a:gd name="T10" fmla="*/ 12487 w 12531"/>
                <a:gd name="T11" fmla="*/ 1189 h 23483"/>
                <a:gd name="T12" fmla="*/ 12531 w 12531"/>
                <a:gd name="T13" fmla="*/ 1270 h 23483"/>
                <a:gd name="T14" fmla="*/ 12531 w 12531"/>
                <a:gd name="T15" fmla="*/ 2 h 23483"/>
                <a:gd name="T16" fmla="*/ 12494 w 12531"/>
                <a:gd name="T17" fmla="*/ 0 h 2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31" h="23483">
                  <a:moveTo>
                    <a:pt x="12494" y="0"/>
                  </a:moveTo>
                  <a:cubicBezTo>
                    <a:pt x="12353" y="0"/>
                    <a:pt x="12219" y="71"/>
                    <a:pt x="12142" y="190"/>
                  </a:cubicBezTo>
                  <a:lnTo>
                    <a:pt x="126" y="22781"/>
                  </a:lnTo>
                  <a:cubicBezTo>
                    <a:pt x="0" y="22974"/>
                    <a:pt x="56" y="23232"/>
                    <a:pt x="249" y="23357"/>
                  </a:cubicBezTo>
                  <a:cubicBezTo>
                    <a:pt x="441" y="23483"/>
                    <a:pt x="699" y="23428"/>
                    <a:pt x="825" y="23235"/>
                  </a:cubicBezTo>
                  <a:lnTo>
                    <a:pt x="12487" y="1189"/>
                  </a:lnTo>
                  <a:lnTo>
                    <a:pt x="12531" y="1270"/>
                  </a:lnTo>
                  <a:lnTo>
                    <a:pt x="12531" y="2"/>
                  </a:lnTo>
                  <a:cubicBezTo>
                    <a:pt x="12519" y="1"/>
                    <a:pt x="12507" y="0"/>
                    <a:pt x="124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5">
              <a:extLst>
                <a:ext uri="{FF2B5EF4-FFF2-40B4-BE49-F238E27FC236}">
                  <a16:creationId xmlns:a16="http://schemas.microsoft.com/office/drawing/2014/main" id="{F33E1562-924F-F448-B29F-8863D371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0" y="3774325"/>
              <a:ext cx="2181225" cy="242888"/>
            </a:xfrm>
            <a:custGeom>
              <a:avLst/>
              <a:gdLst>
                <a:gd name="T0" fmla="*/ 2962 w 26492"/>
                <a:gd name="T1" fmla="*/ 2962 h 2962"/>
                <a:gd name="T2" fmla="*/ 23531 w 26492"/>
                <a:gd name="T3" fmla="*/ 2962 h 2962"/>
                <a:gd name="T4" fmla="*/ 26492 w 26492"/>
                <a:gd name="T5" fmla="*/ 0 h 2962"/>
                <a:gd name="T6" fmla="*/ 0 w 26492"/>
                <a:gd name="T7" fmla="*/ 0 h 2962"/>
                <a:gd name="T8" fmla="*/ 2962 w 26492"/>
                <a:gd name="T9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92" h="2962">
                  <a:moveTo>
                    <a:pt x="2962" y="2962"/>
                  </a:moveTo>
                  <a:lnTo>
                    <a:pt x="23531" y="2962"/>
                  </a:lnTo>
                  <a:cubicBezTo>
                    <a:pt x="25167" y="2962"/>
                    <a:pt x="26492" y="1636"/>
                    <a:pt x="26492" y="0"/>
                  </a:cubicBezTo>
                  <a:lnTo>
                    <a:pt x="0" y="0"/>
                  </a:lnTo>
                  <a:cubicBezTo>
                    <a:pt x="0" y="1636"/>
                    <a:pt x="1327" y="2962"/>
                    <a:pt x="2962" y="29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7">
            <a:extLst>
              <a:ext uri="{FF2B5EF4-FFF2-40B4-BE49-F238E27FC236}">
                <a16:creationId xmlns:a16="http://schemas.microsoft.com/office/drawing/2014/main" id="{B7592A33-F8D0-834B-ABC2-02981509AE54}"/>
              </a:ext>
            </a:extLst>
          </p:cNvPr>
          <p:cNvGrpSpPr/>
          <p:nvPr/>
        </p:nvGrpSpPr>
        <p:grpSpPr>
          <a:xfrm>
            <a:off x="2971539" y="1928813"/>
            <a:ext cx="2181225" cy="2411413"/>
            <a:chOff x="3057525" y="1605800"/>
            <a:chExt cx="2181225" cy="2411413"/>
          </a:xfrm>
        </p:grpSpPr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55AB73A4-2EAA-B745-8C8D-07507AB2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850" y="1915362"/>
              <a:ext cx="1073150" cy="1919288"/>
            </a:xfrm>
            <a:custGeom>
              <a:avLst/>
              <a:gdLst>
                <a:gd name="T0" fmla="*/ 12899 w 13022"/>
                <a:gd name="T1" fmla="*/ 22668 h 23308"/>
                <a:gd name="T2" fmla="*/ 553 w 13022"/>
                <a:gd name="T3" fmla="*/ 194 h 23308"/>
                <a:gd name="T4" fmla="*/ 204 w 13022"/>
                <a:gd name="T5" fmla="*/ 0 h 23308"/>
                <a:gd name="T6" fmla="*/ 0 w 13022"/>
                <a:gd name="T7" fmla="*/ 53 h 23308"/>
                <a:gd name="T8" fmla="*/ 0 w 13022"/>
                <a:gd name="T9" fmla="*/ 1561 h 23308"/>
                <a:gd name="T10" fmla="*/ 197 w 13022"/>
                <a:gd name="T11" fmla="*/ 1189 h 23308"/>
                <a:gd name="T12" fmla="*/ 12195 w 13022"/>
                <a:gd name="T13" fmla="*/ 23114 h 23308"/>
                <a:gd name="T14" fmla="*/ 12547 w 13022"/>
                <a:gd name="T15" fmla="*/ 23308 h 23308"/>
                <a:gd name="T16" fmla="*/ 12769 w 13022"/>
                <a:gd name="T17" fmla="*/ 23243 h 23308"/>
                <a:gd name="T18" fmla="*/ 12899 w 13022"/>
                <a:gd name="T19" fmla="*/ 22668 h 2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22" h="23308">
                  <a:moveTo>
                    <a:pt x="12899" y="22668"/>
                  </a:moveTo>
                  <a:lnTo>
                    <a:pt x="553" y="194"/>
                  </a:lnTo>
                  <a:cubicBezTo>
                    <a:pt x="478" y="74"/>
                    <a:pt x="346" y="1"/>
                    <a:pt x="204" y="0"/>
                  </a:cubicBezTo>
                  <a:cubicBezTo>
                    <a:pt x="132" y="0"/>
                    <a:pt x="62" y="19"/>
                    <a:pt x="0" y="53"/>
                  </a:cubicBezTo>
                  <a:lnTo>
                    <a:pt x="0" y="1561"/>
                  </a:lnTo>
                  <a:lnTo>
                    <a:pt x="197" y="1189"/>
                  </a:lnTo>
                  <a:lnTo>
                    <a:pt x="12195" y="23114"/>
                  </a:lnTo>
                  <a:cubicBezTo>
                    <a:pt x="12274" y="23239"/>
                    <a:pt x="12409" y="23308"/>
                    <a:pt x="12547" y="23308"/>
                  </a:cubicBezTo>
                  <a:cubicBezTo>
                    <a:pt x="12623" y="23308"/>
                    <a:pt x="12700" y="23287"/>
                    <a:pt x="12769" y="23243"/>
                  </a:cubicBezTo>
                  <a:cubicBezTo>
                    <a:pt x="12964" y="23120"/>
                    <a:pt x="13022" y="22863"/>
                    <a:pt x="12899" y="2266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BD32ABE5-7C4E-B04E-AC4F-313290AB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1605800"/>
              <a:ext cx="369888" cy="3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317EFC47-EC9A-3D46-BC23-57974AC2C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00" y="1669300"/>
              <a:ext cx="242888" cy="2428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DCA0E410-DCDF-4E4C-9AE4-28A35C5AC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2" y="1920125"/>
              <a:ext cx="1011238" cy="1928813"/>
            </a:xfrm>
            <a:custGeom>
              <a:avLst/>
              <a:gdLst>
                <a:gd name="T0" fmla="*/ 12141 w 12289"/>
                <a:gd name="T1" fmla="*/ 137 h 23430"/>
                <a:gd name="T2" fmla="*/ 125 w 12289"/>
                <a:gd name="T3" fmla="*/ 22728 h 23430"/>
                <a:gd name="T4" fmla="*/ 247 w 12289"/>
                <a:gd name="T5" fmla="*/ 23305 h 23430"/>
                <a:gd name="T6" fmla="*/ 824 w 12289"/>
                <a:gd name="T7" fmla="*/ 23182 h 23430"/>
                <a:gd name="T8" fmla="*/ 12289 w 12289"/>
                <a:gd name="T9" fmla="*/ 1508 h 23430"/>
                <a:gd name="T10" fmla="*/ 12289 w 12289"/>
                <a:gd name="T11" fmla="*/ 0 h 23430"/>
                <a:gd name="T12" fmla="*/ 12141 w 12289"/>
                <a:gd name="T13" fmla="*/ 137 h 2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89" h="23430">
                  <a:moveTo>
                    <a:pt x="12141" y="137"/>
                  </a:moveTo>
                  <a:lnTo>
                    <a:pt x="125" y="22728"/>
                  </a:lnTo>
                  <a:cubicBezTo>
                    <a:pt x="0" y="22921"/>
                    <a:pt x="54" y="23179"/>
                    <a:pt x="247" y="23305"/>
                  </a:cubicBezTo>
                  <a:cubicBezTo>
                    <a:pt x="441" y="23430"/>
                    <a:pt x="698" y="23375"/>
                    <a:pt x="824" y="23182"/>
                  </a:cubicBezTo>
                  <a:lnTo>
                    <a:pt x="12289" y="1508"/>
                  </a:lnTo>
                  <a:lnTo>
                    <a:pt x="12289" y="0"/>
                  </a:lnTo>
                  <a:cubicBezTo>
                    <a:pt x="12230" y="32"/>
                    <a:pt x="12179" y="79"/>
                    <a:pt x="12141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0">
              <a:extLst>
                <a:ext uri="{FF2B5EF4-FFF2-40B4-BE49-F238E27FC236}">
                  <a16:creationId xmlns:a16="http://schemas.microsoft.com/office/drawing/2014/main" id="{2E4528B0-15D4-5144-9600-CDB5F4CE0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525" y="3774325"/>
              <a:ext cx="2181225" cy="242888"/>
            </a:xfrm>
            <a:custGeom>
              <a:avLst/>
              <a:gdLst>
                <a:gd name="T0" fmla="*/ 2961 w 26492"/>
                <a:gd name="T1" fmla="*/ 2962 h 2962"/>
                <a:gd name="T2" fmla="*/ 23530 w 26492"/>
                <a:gd name="T3" fmla="*/ 2962 h 2962"/>
                <a:gd name="T4" fmla="*/ 26492 w 26492"/>
                <a:gd name="T5" fmla="*/ 0 h 2962"/>
                <a:gd name="T6" fmla="*/ 0 w 26492"/>
                <a:gd name="T7" fmla="*/ 0 h 2962"/>
                <a:gd name="T8" fmla="*/ 2961 w 26492"/>
                <a:gd name="T9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92" h="2962">
                  <a:moveTo>
                    <a:pt x="2961" y="2962"/>
                  </a:moveTo>
                  <a:lnTo>
                    <a:pt x="23530" y="2962"/>
                  </a:lnTo>
                  <a:cubicBezTo>
                    <a:pt x="25165" y="2962"/>
                    <a:pt x="26492" y="1636"/>
                    <a:pt x="26492" y="0"/>
                  </a:cubicBezTo>
                  <a:lnTo>
                    <a:pt x="0" y="0"/>
                  </a:lnTo>
                  <a:cubicBezTo>
                    <a:pt x="0" y="1636"/>
                    <a:pt x="1326" y="2962"/>
                    <a:pt x="2961" y="29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5B46BC5-E222-4148-96C7-D656A6C88B9C}"/>
              </a:ext>
            </a:extLst>
          </p:cNvPr>
          <p:cNvSpPr txBox="1"/>
          <p:nvPr/>
        </p:nvSpPr>
        <p:spPr>
          <a:xfrm>
            <a:off x="207686" y="4479397"/>
            <a:ext cx="4510629" cy="1661993"/>
          </a:xfrm>
          <a:prstGeom prst="rect">
            <a:avLst/>
          </a:prstGeom>
          <a:noFill/>
        </p:spPr>
        <p:txBody>
          <a:bodyPr wrap="square" tIns="0" bIns="0" rtlCol="0" anchor="b">
            <a:spAutoFit/>
          </a:bodyPr>
          <a:lstStyle/>
          <a:p>
            <a:pPr algn="just"/>
            <a:r>
              <a:rPr lang="el-GR" b="1" dirty="0">
                <a:latin typeface="Bahnschrift" panose="020B0502040204020203" pitchFamily="34" charset="0"/>
              </a:rPr>
              <a:t>Με την </a:t>
            </a:r>
            <a:r>
              <a:rPr lang="el-GR" b="1" dirty="0" err="1">
                <a:latin typeface="Bahnschrift" panose="020B0502040204020203" pitchFamily="34" charset="0"/>
              </a:rPr>
              <a:t>λευκαφαίρεση</a:t>
            </a:r>
            <a:r>
              <a:rPr lang="el-GR" b="1" dirty="0">
                <a:latin typeface="Bahnschrift" panose="020B0502040204020203" pitchFamily="34" charset="0"/>
              </a:rPr>
              <a:t> επιτυγχάνεται:</a:t>
            </a:r>
          </a:p>
          <a:p>
            <a:pPr algn="just"/>
            <a:endParaRPr lang="en-US" b="1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Απομάκρυνση λευκών αιμοσφαιρίων και αιμοπεταλίων.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Μείωση της </a:t>
            </a:r>
            <a:r>
              <a:rPr lang="el-GR" dirty="0" err="1">
                <a:latin typeface="Bahnschrift" panose="020B0502040204020203" pitchFamily="34" charset="0"/>
              </a:rPr>
              <a:t>αιμόλυσης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Bahnschrift" panose="020B0502040204020203" pitchFamily="34" charset="0"/>
              </a:rPr>
              <a:t>Αλλά αύξηση </a:t>
            </a:r>
            <a:r>
              <a:rPr lang="el-GR" b="1" dirty="0" err="1">
                <a:latin typeface="Bahnschrift" panose="020B0502040204020203" pitchFamily="34" charset="0"/>
              </a:rPr>
              <a:t>μικροκυστιδίων</a:t>
            </a:r>
            <a:r>
              <a:rPr lang="el-GR" b="1" dirty="0">
                <a:latin typeface="Bahnschrift" panose="020B0502040204020203" pitchFamily="34" charset="0"/>
              </a:rPr>
              <a:t>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FDE872-C450-3242-9D77-5F9560281820}"/>
              </a:ext>
            </a:extLst>
          </p:cNvPr>
          <p:cNvSpPr txBox="1"/>
          <p:nvPr/>
        </p:nvSpPr>
        <p:spPr>
          <a:xfrm>
            <a:off x="7257272" y="4507501"/>
            <a:ext cx="4787900" cy="1107996"/>
          </a:xfrm>
          <a:prstGeom prst="rect">
            <a:avLst/>
          </a:prstGeom>
          <a:noFill/>
        </p:spPr>
        <p:txBody>
          <a:bodyPr wrap="square" tIns="0" bIns="0" rtlCol="0" anchor="b">
            <a:spAutoFit/>
          </a:bodyPr>
          <a:lstStyle/>
          <a:p>
            <a:pPr algn="just"/>
            <a:r>
              <a:rPr lang="el-GR" b="1" dirty="0">
                <a:latin typeface="Bahnschrift" panose="020B0502040204020203" pitchFamily="34" charset="0"/>
              </a:rPr>
              <a:t>Με το πλύσιμο επιτυγχάνεται:</a:t>
            </a:r>
          </a:p>
          <a:p>
            <a:pPr algn="just"/>
            <a:endParaRPr lang="en-US" b="1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Απομάκρυνση ελεύθερης αιμοσφαιρίνης.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b="1" dirty="0">
                <a:latin typeface="Bahnschrift" panose="020B0502040204020203" pitchFamily="34" charset="0"/>
              </a:rPr>
              <a:t>Αφαίρεση </a:t>
            </a:r>
            <a:r>
              <a:rPr lang="el-GR" b="1" dirty="0" err="1">
                <a:latin typeface="Bahnschrift" panose="020B0502040204020203" pitchFamily="34" charset="0"/>
              </a:rPr>
              <a:t>μικροκυστιδίων</a:t>
            </a:r>
            <a:r>
              <a:rPr lang="el-GR" b="1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7C4A59-D1EC-4E4C-90AE-6ADA53D138C7}"/>
              </a:ext>
            </a:extLst>
          </p:cNvPr>
          <p:cNvSpPr txBox="1"/>
          <p:nvPr/>
        </p:nvSpPr>
        <p:spPr>
          <a:xfrm>
            <a:off x="7460815" y="3757377"/>
            <a:ext cx="1062727" cy="276999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  <a:cs typeface="Bangla MN" pitchFamily="2" charset="0"/>
              </a:rPr>
              <a:t>Πλύσιμο </a:t>
            </a:r>
            <a:endParaRPr lang="en-US" b="1" dirty="0">
              <a:solidFill>
                <a:schemeClr val="tx2"/>
              </a:solidFill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45FA90-63A6-3F4F-8694-ABCE24CF930E}"/>
              </a:ext>
            </a:extLst>
          </p:cNvPr>
          <p:cNvSpPr txBox="1"/>
          <p:nvPr/>
        </p:nvSpPr>
        <p:spPr>
          <a:xfrm>
            <a:off x="3266906" y="3727877"/>
            <a:ext cx="1642374" cy="276999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l-GR" b="1" dirty="0" err="1">
                <a:solidFill>
                  <a:schemeClr val="tx2"/>
                </a:solidFill>
                <a:cs typeface="Bangla MN" pitchFamily="2" charset="0"/>
              </a:rPr>
              <a:t>Λευκαφα</a:t>
            </a:r>
            <a:r>
              <a:rPr lang="en-US" b="1" dirty="0" err="1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ί</a:t>
            </a:r>
            <a:r>
              <a:rPr lang="el-GR" b="1" dirty="0" err="1">
                <a:solidFill>
                  <a:schemeClr val="tx2"/>
                </a:solidFill>
                <a:cs typeface="Bangla MN" pitchFamily="2" charset="0"/>
              </a:rPr>
              <a:t>ρεση</a:t>
            </a:r>
            <a:endParaRPr lang="en-US" b="1" dirty="0">
              <a:solidFill>
                <a:schemeClr val="tx2"/>
              </a:solidFill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22832" y="6097588"/>
            <a:ext cx="244971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400" i="1" dirty="0"/>
              <a:t>Pulliam et al., 2021, Surgery</a:t>
            </a:r>
            <a:endParaRPr lang="el-GR" sz="1400" i="1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4143" t="19178" r="36047" b="3436"/>
          <a:stretch/>
        </p:blipFill>
        <p:spPr>
          <a:xfrm>
            <a:off x="657765" y="1884362"/>
            <a:ext cx="1116067" cy="157321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44737" t="13626" b="15263"/>
          <a:stretch/>
        </p:blipFill>
        <p:spPr>
          <a:xfrm>
            <a:off x="10047026" y="1981943"/>
            <a:ext cx="1622677" cy="15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486508" y="29478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Γενικά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296333" y="894717"/>
            <a:ext cx="12234333" cy="144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Η </a:t>
            </a:r>
            <a:r>
              <a:rPr lang="el-GR" dirty="0" err="1">
                <a:latin typeface="Bahnschrift" panose="020B0502040204020203" pitchFamily="34" charset="0"/>
              </a:rPr>
              <a:t>κυστιδιοποίηση</a:t>
            </a:r>
            <a:r>
              <a:rPr lang="el-GR" dirty="0">
                <a:latin typeface="Bahnschrift" panose="020B0502040204020203" pitchFamily="34" charset="0"/>
              </a:rPr>
              <a:t> είναι μια απόλυτα ελεγχόμενη διαδικασία.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Τα </a:t>
            </a:r>
            <a:r>
              <a:rPr lang="el-GR" dirty="0" err="1">
                <a:latin typeface="Bahnschrift" panose="020B0502040204020203" pitchFamily="34" charset="0"/>
              </a:rPr>
              <a:t>μικροκυστίδια</a:t>
            </a:r>
            <a:r>
              <a:rPr lang="el-GR" dirty="0">
                <a:latin typeface="Bahnschrift" panose="020B0502040204020203" pitchFamily="34" charset="0"/>
              </a:rPr>
              <a:t> εμπλέκονται σε ανοσολογικές αντιδράσεις, στην αιμόσταση,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dirty="0">
                <a:latin typeface="Bahnschrift" panose="020B0502040204020203" pitchFamily="34" charset="0"/>
              </a:rPr>
              <a:t>     στην φλεγμονή κ.α.</a:t>
            </a:r>
          </a:p>
        </p:txBody>
      </p:sp>
      <p:sp>
        <p:nvSpPr>
          <p:cNvPr id="9" name="Ορθογώνιο 8"/>
          <p:cNvSpPr/>
          <p:nvPr/>
        </p:nvSpPr>
        <p:spPr>
          <a:xfrm>
            <a:off x="9102921" y="5946100"/>
            <a:ext cx="2752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Bahnschrift" panose="020B0502040204020203" pitchFamily="34" charset="0"/>
              </a:rPr>
              <a:t>Nguyen et al., 2017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772766" y="2695143"/>
            <a:ext cx="675037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u="sng" dirty="0">
                <a:latin typeface="Bahnschrift" panose="020B0502040204020203" pitchFamily="34" charset="0"/>
              </a:rPr>
              <a:t>Τι μπορούν να προκαλέσουν μετά τη μετάγγιση;</a:t>
            </a:r>
          </a:p>
          <a:p>
            <a:pPr>
              <a:lnSpc>
                <a:spcPct val="150000"/>
              </a:lnSpc>
            </a:pPr>
            <a:endParaRPr lang="el-GR" b="1" u="sng" dirty="0">
              <a:latin typeface="Bahnschrif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Φλεγμονή.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Μετεγχειρητική θρόμβωση.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Bahnschrift" panose="020B0502040204020203" pitchFamily="34" charset="0"/>
              </a:rPr>
              <a:t>TRALI </a:t>
            </a:r>
            <a:r>
              <a:rPr lang="el-GR" dirty="0">
                <a:latin typeface="Bahnschrift" panose="020B0502040204020203" pitchFamily="34" charset="0"/>
              </a:rPr>
              <a:t>– μη ανοσολογικός τραυματισμός πνευμόνων.</a:t>
            </a:r>
            <a:endParaRPr lang="en-US" dirty="0">
              <a:latin typeface="Bahnschrif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Bahnschrift" panose="020B0502040204020203" pitchFamily="34" charset="0"/>
              </a:rPr>
              <a:t>TRIM – </a:t>
            </a:r>
            <a:r>
              <a:rPr lang="el-GR" dirty="0" err="1">
                <a:latin typeface="Bahnschrift" panose="020B0502040204020203" pitchFamily="34" charset="0"/>
              </a:rPr>
              <a:t>ανοσοτροποποίηση</a:t>
            </a:r>
            <a:r>
              <a:rPr lang="el-GR" dirty="0">
                <a:latin typeface="Bahnschrift" panose="020B0502040204020203" pitchFamily="34" charset="0"/>
              </a:rPr>
              <a:t> σχετιζόμενη με μετάγγιση.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err="1">
                <a:latin typeface="Bahnschrift" panose="020B0502040204020203" pitchFamily="34" charset="0"/>
              </a:rPr>
              <a:t>Αλλοανοσοποίηση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l-GR" i="1" dirty="0">
                <a:latin typeface="Bahnschrift" panose="020B0502040204020203" pitchFamily="34" charset="0"/>
              </a:rPr>
              <a:t>(φέρουν αντιγόνα των ομάδων αίματος).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8636002" y="6356350"/>
            <a:ext cx="2743200" cy="365125"/>
          </a:xfrm>
        </p:spPr>
        <p:txBody>
          <a:bodyPr/>
          <a:lstStyle/>
          <a:p>
            <a:fld id="{22B12398-1583-47E2-88C5-6180F93A7435}" type="slidenum">
              <a:rPr lang="el-GR" smtClean="0"/>
              <a:t>16</a:t>
            </a:fld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24CD6586-1D67-8F43-89E3-87685134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4" r="8095"/>
          <a:stretch/>
        </p:blipFill>
        <p:spPr>
          <a:xfrm>
            <a:off x="610195" y="2505473"/>
            <a:ext cx="3680378" cy="3823281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334D71F-A9F5-3F42-83EE-E98F1BC199CF}"/>
              </a:ext>
            </a:extLst>
          </p:cNvPr>
          <p:cNvSpPr/>
          <p:nvPr/>
        </p:nvSpPr>
        <p:spPr>
          <a:xfrm>
            <a:off x="-348731" y="6413698"/>
            <a:ext cx="5212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latin typeface="Bahnschrift" panose="020B0502040204020203" pitchFamily="34" charset="0"/>
              </a:rPr>
              <a:t>Trangaraju</a:t>
            </a:r>
            <a:r>
              <a:rPr lang="en-US" sz="1400" i="1" dirty="0">
                <a:latin typeface="Bahnschrift" panose="020B0502040204020203" pitchFamily="34" charset="0"/>
              </a:rPr>
              <a:t> et al., 2020, International J Mol Medicine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46312" t="31189" r="4723" b="5596"/>
          <a:stretch/>
        </p:blipFill>
        <p:spPr>
          <a:xfrm rot="1024887">
            <a:off x="9050213" y="876302"/>
            <a:ext cx="2826355" cy="1988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Οβάλ 4"/>
          <p:cNvSpPr/>
          <p:nvPr/>
        </p:nvSpPr>
        <p:spPr>
          <a:xfrm>
            <a:off x="390344" y="3370896"/>
            <a:ext cx="1528393" cy="1351577"/>
          </a:xfrm>
          <a:prstGeom prst="ellipse">
            <a:avLst/>
          </a:prstGeom>
          <a:noFill/>
          <a:ln w="28575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8021289" y="192314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ερυθρών αιμοσφαιρίων </a:t>
            </a:r>
          </a:p>
        </p:txBody>
      </p:sp>
    </p:spTree>
    <p:extLst>
      <p:ext uri="{BB962C8B-B14F-4D97-AF65-F5344CB8AC3E}">
        <p14:creationId xmlns:p14="http://schemas.microsoft.com/office/powerpoint/2010/main" val="4173315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5733" y="238910"/>
            <a:ext cx="10515600" cy="929419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</a:rPr>
              <a:t>Μονοξείδιο του αζώτου -ΝΟ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5456" y="1324287"/>
            <a:ext cx="11996543" cy="1768048"/>
          </a:xfrm>
        </p:spPr>
        <p:txBody>
          <a:bodyPr>
            <a:noAutofit/>
          </a:bodyPr>
          <a:lstStyle/>
          <a:p>
            <a:r>
              <a:rPr lang="el-GR" sz="2000" dirty="0">
                <a:latin typeface="Bahnschrift" panose="020B0502040204020203" pitchFamily="34" charset="0"/>
              </a:rPr>
              <a:t>Το ΝΟ είναι ένα </a:t>
            </a:r>
            <a:r>
              <a:rPr lang="el-GR" sz="2000" dirty="0" err="1">
                <a:latin typeface="Bahnschrift" panose="020B0502040204020203" pitchFamily="34" charset="0"/>
              </a:rPr>
              <a:t>σηματοδοτικό</a:t>
            </a:r>
            <a:r>
              <a:rPr lang="el-GR" sz="2000" dirty="0">
                <a:latin typeface="Bahnschrift" panose="020B0502040204020203" pitchFamily="34" charset="0"/>
              </a:rPr>
              <a:t> μόριο και έχει δειχτεί να ρυθμίζει τη ροή αίματος.</a:t>
            </a:r>
          </a:p>
          <a:p>
            <a:r>
              <a:rPr lang="el-GR" sz="2000" dirty="0">
                <a:latin typeface="Bahnschrift" panose="020B0502040204020203" pitchFamily="34" charset="0"/>
              </a:rPr>
              <a:t>Δε διαπερνά εύκολα το </a:t>
            </a:r>
            <a:r>
              <a:rPr lang="el-GR" sz="2000" dirty="0" err="1">
                <a:latin typeface="Bahnschrift" panose="020B0502040204020203" pitchFamily="34" charset="0"/>
              </a:rPr>
              <a:t>ερυθροκύτταρο</a:t>
            </a:r>
            <a:r>
              <a:rPr lang="el-GR" sz="2000" dirty="0">
                <a:latin typeface="Bahnschrift" panose="020B0502040204020203" pitchFamily="34" charset="0"/>
              </a:rPr>
              <a:t>.</a:t>
            </a:r>
          </a:p>
          <a:p>
            <a:r>
              <a:rPr lang="el-GR" sz="2000" dirty="0">
                <a:latin typeface="Bahnschrift" panose="020B0502040204020203" pitchFamily="34" charset="0"/>
              </a:rPr>
              <a:t>Υπάρχει μεγάλη διαπερατότητα ΝΟ στα μικροκυστίδια.</a:t>
            </a:r>
          </a:p>
          <a:p>
            <a:pPr marL="0" indent="0">
              <a:buNone/>
            </a:pPr>
            <a:endParaRPr lang="el-GR" sz="2000" b="1" u="sng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l-GR" sz="2000" b="1" u="sng" dirty="0">
                <a:latin typeface="Bahnschrift" panose="020B0502040204020203" pitchFamily="34" charset="0"/>
              </a:rPr>
              <a:t>Το ΝΟ είναι:</a:t>
            </a:r>
            <a:r>
              <a:rPr lang="el-GR" sz="2000" b="1" dirty="0">
                <a:latin typeface="Bahnschrift" panose="020B0502040204020203" pitchFamily="34" charset="0"/>
              </a:rPr>
              <a:t>  </a:t>
            </a:r>
            <a:r>
              <a:rPr lang="el-GR" sz="2000" dirty="0">
                <a:latin typeface="Bahnschrift" panose="020B0502040204020203" pitchFamily="34" charset="0"/>
              </a:rPr>
              <a:t>Αγγειοδιασταλτικό και αντιοξειδωτικό.</a:t>
            </a:r>
          </a:p>
          <a:p>
            <a:pPr marL="0" indent="0" algn="r">
              <a:buNone/>
            </a:pPr>
            <a:endParaRPr lang="en-US" sz="2000" dirty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0" indent="0" algn="r">
              <a:buNone/>
            </a:pPr>
            <a:endParaRPr lang="en-US" sz="2000" i="1" dirty="0">
              <a:latin typeface="Bahnschrif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281273" y="2689987"/>
            <a:ext cx="4233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latin typeface="Bahnschrift" panose="020B0502040204020203" pitchFamily="34" charset="0"/>
                <a:sym typeface="Wingdings" panose="05000000000000000000" pitchFamily="2" charset="2"/>
              </a:rPr>
              <a:t>Liu et al., FRBM, 2013; Roback GD, Hematology, 2011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17</a:t>
            </a:fld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B8319E3-FEED-B64A-A708-14B4CF1B9BAA}"/>
              </a:ext>
            </a:extLst>
          </p:cNvPr>
          <p:cNvSpPr/>
          <p:nvPr/>
        </p:nvSpPr>
        <p:spPr>
          <a:xfrm>
            <a:off x="2517934" y="5349047"/>
            <a:ext cx="715613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Ισχαιμία, υπέρταση, ενδοθηλιακή βλάβη, </a:t>
            </a:r>
            <a:r>
              <a:rPr lang="el-GR" dirty="0" err="1">
                <a:latin typeface="Bahnschrift" panose="020B0502040204020203" pitchFamily="34" charset="0"/>
                <a:sym typeface="Wingdings" panose="05000000000000000000" pitchFamily="2" charset="2"/>
              </a:rPr>
              <a:t>πολυοργανική</a:t>
            </a:r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 ανεπάρκεια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4409" y="3834629"/>
            <a:ext cx="7617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latin typeface="Bahnschrift" panose="020B0502040204020203" pitchFamily="34" charset="0"/>
              </a:rPr>
              <a:t>Η μετάγγιση αποθηκευμένων για μεγάλο χρονικό διάστημα ΣΕ</a:t>
            </a:r>
            <a:r>
              <a:rPr lang="en-US" sz="1600" b="1" dirty="0">
                <a:latin typeface="Bahnschrift" panose="020B0502040204020203" pitchFamily="34" charset="0"/>
              </a:rPr>
              <a:t> </a:t>
            </a:r>
            <a:r>
              <a:rPr lang="el-GR" sz="1600" b="1" dirty="0">
                <a:latin typeface="Bahnschrift" panose="020B0502040204020203" pitchFamily="34" charset="0"/>
              </a:rPr>
              <a:t>έχει ενοχοποιηθεί </a:t>
            </a:r>
          </a:p>
        </p:txBody>
      </p:sp>
      <p:sp>
        <p:nvSpPr>
          <p:cNvPr id="6" name="Οδοντωτό δεξιό βέλος 5"/>
          <p:cNvSpPr/>
          <p:nvPr/>
        </p:nvSpPr>
        <p:spPr>
          <a:xfrm rot="5400000">
            <a:off x="5347391" y="4435085"/>
            <a:ext cx="789709" cy="583151"/>
          </a:xfrm>
          <a:prstGeom prst="notched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95456" y="6311313"/>
            <a:ext cx="43765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400" i="1" dirty="0"/>
              <a:t>Baron and Berra, 2020, </a:t>
            </a:r>
            <a:r>
              <a:rPr lang="en-US" sz="1400" i="1" dirty="0" err="1"/>
              <a:t>Curr</a:t>
            </a:r>
            <a:r>
              <a:rPr lang="en-US" sz="1400" i="1" dirty="0"/>
              <a:t> </a:t>
            </a:r>
            <a:r>
              <a:rPr lang="en-US" sz="1400" i="1" dirty="0" err="1"/>
              <a:t>Opin</a:t>
            </a:r>
            <a:r>
              <a:rPr lang="en-US" sz="1400" i="1" dirty="0"/>
              <a:t> </a:t>
            </a:r>
            <a:r>
              <a:rPr lang="en-US" sz="1400" i="1" dirty="0" err="1"/>
              <a:t>Anaesthesiol</a:t>
            </a:r>
            <a:endParaRPr lang="el-GR" sz="1400" i="1" dirty="0"/>
          </a:p>
        </p:txBody>
      </p:sp>
      <p:sp>
        <p:nvSpPr>
          <p:cNvPr id="10" name="Ορθογώνιο 9"/>
          <p:cNvSpPr/>
          <p:nvPr/>
        </p:nvSpPr>
        <p:spPr>
          <a:xfrm>
            <a:off x="8021289" y="192314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ερυθρών αιμοσφαιρίων 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29B6DB2-2C67-234C-9E08-757C34645F19}"/>
              </a:ext>
            </a:extLst>
          </p:cNvPr>
          <p:cNvSpPr/>
          <p:nvPr/>
        </p:nvSpPr>
        <p:spPr>
          <a:xfrm>
            <a:off x="8537755" y="6042730"/>
            <a:ext cx="2699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Ποιος είναι ο μηχανισμός;</a:t>
            </a:r>
          </a:p>
        </p:txBody>
      </p:sp>
    </p:spTree>
    <p:extLst>
      <p:ext uri="{BB962C8B-B14F-4D97-AF65-F5344CB8AC3E}">
        <p14:creationId xmlns:p14="http://schemas.microsoft.com/office/powerpoint/2010/main" val="309839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0558FAD4-C4D3-6C4F-849A-87E935E9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18</a:t>
            </a:fld>
            <a:endParaRPr lang="el-GR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0B056D72-198D-9B4E-BCC6-1325253D532F}"/>
              </a:ext>
            </a:extLst>
          </p:cNvPr>
          <p:cNvSpPr txBox="1">
            <a:spLocks/>
          </p:cNvSpPr>
          <p:nvPr/>
        </p:nvSpPr>
        <p:spPr>
          <a:xfrm>
            <a:off x="575733" y="611829"/>
            <a:ext cx="10515600" cy="9294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</a:rPr>
              <a:t>Μονοξείδιο του αζώτου – </a:t>
            </a:r>
            <a:r>
              <a:rPr lang="el-GR" sz="2800" b="1" dirty="0" err="1">
                <a:latin typeface="Bahnschrift" panose="020B0502040204020203" pitchFamily="34" charset="0"/>
              </a:rPr>
              <a:t>αιμόλυση</a:t>
            </a:r>
            <a:r>
              <a:rPr lang="el-GR" sz="2800" b="1" dirty="0">
                <a:latin typeface="Bahnschrift" panose="020B0502040204020203" pitchFamily="34" charset="0"/>
              </a:rPr>
              <a:t> και μικροκυστίδια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7FE0CF2-BF21-E146-AE10-F80781CE0833}"/>
              </a:ext>
            </a:extLst>
          </p:cNvPr>
          <p:cNvSpPr/>
          <p:nvPr/>
        </p:nvSpPr>
        <p:spPr>
          <a:xfrm>
            <a:off x="203869" y="5860427"/>
            <a:ext cx="2640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latin typeface="Bahnschrift" panose="020B0502040204020203" pitchFamily="34" charset="0"/>
                <a:sym typeface="Wingdings" panose="05000000000000000000" pitchFamily="2" charset="2"/>
              </a:rPr>
              <a:t>Roback GD,  2011, Hematology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D086638-9CD4-3245-8055-4B13F677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" y="1689904"/>
            <a:ext cx="4850763" cy="30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36F5D2-6028-8A43-B646-6EB42DD87AEA}"/>
              </a:ext>
            </a:extLst>
          </p:cNvPr>
          <p:cNvSpPr txBox="1"/>
          <p:nvPr/>
        </p:nvSpPr>
        <p:spPr>
          <a:xfrm>
            <a:off x="277792" y="4721064"/>
            <a:ext cx="496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latin typeface="Bahnschrift" panose="020B0502040204020203" pitchFamily="34" charset="0"/>
              </a:rPr>
              <a:t>Κατά την αποθήκευση ΣΕ έχει παρατηρηθεί αύξηση της </a:t>
            </a:r>
            <a:r>
              <a:rPr lang="el-GR" dirty="0" err="1">
                <a:latin typeface="Bahnschrift" panose="020B0502040204020203" pitchFamily="34" charset="0"/>
              </a:rPr>
              <a:t>αιμολύσης</a:t>
            </a:r>
            <a:r>
              <a:rPr lang="el-GR" dirty="0">
                <a:latin typeface="Bahnschrift" panose="020B0502040204020203" pitchFamily="34" charset="0"/>
              </a:rPr>
              <a:t> και της αιμοσφαιρίνης μέσα στα </a:t>
            </a:r>
            <a:r>
              <a:rPr lang="el-GR" dirty="0" err="1">
                <a:latin typeface="Bahnschrift" panose="020B0502040204020203" pitchFamily="34" charset="0"/>
              </a:rPr>
              <a:t>μικροκυστίδια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8021289" y="192314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ερυθρών αιμοσφαιρίων </a:t>
            </a: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BA1D0B1A-73BD-1A4E-9133-2095FEB0B160}"/>
              </a:ext>
            </a:extLst>
          </p:cNvPr>
          <p:cNvGrpSpPr/>
          <p:nvPr/>
        </p:nvGrpSpPr>
        <p:grpSpPr>
          <a:xfrm>
            <a:off x="5192388" y="1386608"/>
            <a:ext cx="7115142" cy="4750472"/>
            <a:chOff x="5192388" y="1386608"/>
            <a:chExt cx="7115142" cy="475047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ABFD3D-EA72-3642-8F43-24E107E0C39D}"/>
                </a:ext>
              </a:extLst>
            </p:cNvPr>
            <p:cNvSpPr txBox="1"/>
            <p:nvPr/>
          </p:nvSpPr>
          <p:spPr>
            <a:xfrm>
              <a:off x="5755195" y="4810799"/>
              <a:ext cx="6552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Bahnschrift" panose="020B0502040204020203" pitchFamily="34" charset="0"/>
                </a:rPr>
                <a:t>Η ελεύθερη αιμοσφαιρίνη και τα </a:t>
              </a:r>
              <a:r>
                <a:rPr lang="el-GR" dirty="0" err="1">
                  <a:latin typeface="Bahnschrift" panose="020B0502040204020203" pitchFamily="34" charset="0"/>
                </a:rPr>
                <a:t>μικροκυστίδια</a:t>
              </a:r>
              <a:r>
                <a:rPr lang="el-GR" dirty="0">
                  <a:latin typeface="Bahnschrift" panose="020B0502040204020203" pitchFamily="34" charset="0"/>
                </a:rPr>
                <a:t> εισχωρούν στην περιοχή χωρίς κύτταρα και δεσμεύουν το ΝΟ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A4F780-1B19-AB41-AB65-DDDE4150ADF3}"/>
                </a:ext>
              </a:extLst>
            </p:cNvPr>
            <p:cNvSpPr txBox="1"/>
            <p:nvPr/>
          </p:nvSpPr>
          <p:spPr>
            <a:xfrm>
              <a:off x="6530533" y="1946453"/>
              <a:ext cx="553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Bahnschrift" panose="020B0502040204020203" pitchFamily="34" charset="0"/>
                </a:rPr>
                <a:t>Περιοχή χωρίς κύτταρα του αίματος</a:t>
              </a:r>
            </a:p>
          </p:txBody>
        </p:sp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id="{41748834-D6C8-3349-9C58-8B3DCEA1B2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09"/>
            <a:stretch/>
          </p:blipFill>
          <p:spPr bwMode="auto">
            <a:xfrm>
              <a:off x="5192388" y="2350389"/>
              <a:ext cx="6878077" cy="247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CF1C3712-8177-454D-BB26-99C63930A3C5}"/>
                </a:ext>
              </a:extLst>
            </p:cNvPr>
            <p:cNvSpPr/>
            <p:nvPr/>
          </p:nvSpPr>
          <p:spPr>
            <a:xfrm>
              <a:off x="7896196" y="5829303"/>
              <a:ext cx="3861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400" i="1" dirty="0">
                  <a:latin typeface="Bahnschrift" panose="020B0502040204020203" pitchFamily="34" charset="0"/>
                  <a:sym typeface="Wingdings" panose="05000000000000000000" pitchFamily="2" charset="2"/>
                </a:rPr>
                <a:t>Liu et al., 2013</a:t>
              </a:r>
              <a:r>
                <a:rPr lang="el-GR" sz="1400" i="1" dirty="0">
                  <a:latin typeface="Bahnschrift" panose="020B0502040204020203" pitchFamily="34" charset="0"/>
                  <a:sym typeface="Wingdings" panose="05000000000000000000" pitchFamily="2" charset="2"/>
                </a:rPr>
                <a:t>, </a:t>
              </a:r>
              <a:r>
                <a:rPr lang="en-US" sz="1400" i="1" dirty="0">
                  <a:latin typeface="Bahnschrift" panose="020B0502040204020203" pitchFamily="34" charset="0"/>
                  <a:sym typeface="Wingdings" panose="05000000000000000000" pitchFamily="2" charset="2"/>
                </a:rPr>
                <a:t>Free Radical Bol and Medicine </a:t>
              </a:r>
              <a:endParaRPr lang="el-GR" sz="1400" i="1" dirty="0">
                <a:latin typeface="Bahnschrift" panose="020B0502040204020203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A4F780-1B19-AB41-AB65-DDDE4150ADF3}"/>
                </a:ext>
              </a:extLst>
            </p:cNvPr>
            <p:cNvSpPr txBox="1"/>
            <p:nvPr/>
          </p:nvSpPr>
          <p:spPr>
            <a:xfrm>
              <a:off x="10063771" y="1386608"/>
              <a:ext cx="180598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l-GR" dirty="0">
                  <a:latin typeface="Bahnschrift" panose="020B0502040204020203" pitchFamily="34" charset="0"/>
                </a:rPr>
                <a:t>Αγγειοσυστολή </a:t>
              </a:r>
            </a:p>
          </p:txBody>
        </p:sp>
        <p:sp>
          <p:nvSpPr>
            <p:cNvPr id="10" name="Δεξί βέλος 9"/>
            <p:cNvSpPr/>
            <p:nvPr/>
          </p:nvSpPr>
          <p:spPr>
            <a:xfrm rot="5400000">
              <a:off x="10783884" y="1945042"/>
              <a:ext cx="365760" cy="403936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C1BF699F-0121-874D-830F-03192875084D}"/>
                </a:ext>
              </a:extLst>
            </p:cNvPr>
            <p:cNvSpPr/>
            <p:nvPr/>
          </p:nvSpPr>
          <p:spPr>
            <a:xfrm>
              <a:off x="8638645" y="2426394"/>
              <a:ext cx="3495653" cy="73994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Ορθογώνιο 15">
              <a:extLst>
                <a:ext uri="{FF2B5EF4-FFF2-40B4-BE49-F238E27FC236}">
                  <a16:creationId xmlns:a16="http://schemas.microsoft.com/office/drawing/2014/main" id="{92F88243-69C3-2240-AD7B-ABCA0F5FE0CC}"/>
                </a:ext>
              </a:extLst>
            </p:cNvPr>
            <p:cNvSpPr/>
            <p:nvPr/>
          </p:nvSpPr>
          <p:spPr>
            <a:xfrm>
              <a:off x="8638645" y="3851585"/>
              <a:ext cx="3495653" cy="73994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2900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d blood cell microvesicles activate the contact system, leading to factor  IX activation via 2 independent pathways - ScienceDirect">
            <a:extLst>
              <a:ext uri="{FF2B5EF4-FFF2-40B4-BE49-F238E27FC236}">
                <a16:creationId xmlns:a16="http://schemas.microsoft.com/office/drawing/2014/main" id="{892A67D6-AE9D-8947-B811-64B5AE042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2575" r="1642" b="2751"/>
          <a:stretch/>
        </p:blipFill>
        <p:spPr bwMode="auto">
          <a:xfrm>
            <a:off x="5175531" y="1422219"/>
            <a:ext cx="7016469" cy="42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22462" y="3230799"/>
            <a:ext cx="6528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000" b="1" dirty="0">
                <a:latin typeface="Bahnschrift" panose="020B0502040204020203" pitchFamily="34" charset="0"/>
                <a:sym typeface="Wingdings" panose="05000000000000000000" pitchFamily="2" charset="2"/>
              </a:rPr>
              <a:t>Είναι ικανά να παράγουν θρομβίνη: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l-GR" sz="2000" b="1" dirty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b="1" dirty="0">
              <a:latin typeface="Bahnschrif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393910" y="519925"/>
            <a:ext cx="10515600" cy="72252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Τα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μικροκυστίδια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βοηθούν την αιμόσταση;</a:t>
            </a:r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19</a:t>
            </a:fld>
            <a:endParaRPr lang="el-GR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C52C549-43C7-3C40-A531-0E7DFEE6DFBE}"/>
              </a:ext>
            </a:extLst>
          </p:cNvPr>
          <p:cNvSpPr/>
          <p:nvPr/>
        </p:nvSpPr>
        <p:spPr>
          <a:xfrm>
            <a:off x="9929054" y="2988551"/>
            <a:ext cx="18453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200" b="1" dirty="0">
                <a:solidFill>
                  <a:srgbClr val="2E2E2E"/>
                </a:solidFill>
                <a:latin typeface="NexusSerif"/>
              </a:rPr>
              <a:t>PK: </a:t>
            </a:r>
            <a:r>
              <a:rPr lang="en" sz="1200" dirty="0">
                <a:solidFill>
                  <a:srgbClr val="2E2E2E"/>
                </a:solidFill>
                <a:latin typeface="NexusSerif"/>
              </a:rPr>
              <a:t>plasma </a:t>
            </a:r>
            <a:r>
              <a:rPr lang="en" sz="1200" dirty="0" err="1">
                <a:solidFill>
                  <a:srgbClr val="2E2E2E"/>
                </a:solidFill>
                <a:latin typeface="NexusSerif"/>
              </a:rPr>
              <a:t>prekallikrein</a:t>
            </a:r>
            <a:endParaRPr lang="el-GR" sz="12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957C74B-62C8-EC42-A712-92E5D399FD2A}"/>
              </a:ext>
            </a:extLst>
          </p:cNvPr>
          <p:cNvSpPr/>
          <p:nvPr/>
        </p:nvSpPr>
        <p:spPr>
          <a:xfrm>
            <a:off x="6111490" y="6319100"/>
            <a:ext cx="2685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err="1">
                <a:latin typeface="Bahnschrift" panose="020B0502040204020203" pitchFamily="34" charset="0"/>
                <a:sym typeface="Wingdings" panose="05000000000000000000" pitchFamily="2" charset="2"/>
              </a:rPr>
              <a:t>Noubouossie</a:t>
            </a:r>
            <a:r>
              <a:rPr lang="en-US" sz="1400" i="1" dirty="0">
                <a:latin typeface="Bahnschrift" panose="020B0502040204020203" pitchFamily="34" charset="0"/>
                <a:sym typeface="Wingdings" panose="05000000000000000000" pitchFamily="2" charset="2"/>
              </a:rPr>
              <a:t> et al., 2020</a:t>
            </a:r>
            <a:r>
              <a:rPr lang="el-GR" sz="1400" i="1" dirty="0"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1400" i="1" dirty="0">
                <a:latin typeface="Bahnschrift" panose="020B0502040204020203" pitchFamily="34" charset="0"/>
                <a:sym typeface="Wingdings" panose="05000000000000000000" pitchFamily="2" charset="2"/>
              </a:rPr>
              <a:t>Blood</a:t>
            </a:r>
            <a:endParaRPr lang="el-GR" sz="1400" i="1" dirty="0">
              <a:latin typeface="Bahnschrif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C52C549-43C7-3C40-A531-0E7DFEE6DFBE}"/>
              </a:ext>
            </a:extLst>
          </p:cNvPr>
          <p:cNvSpPr/>
          <p:nvPr/>
        </p:nvSpPr>
        <p:spPr>
          <a:xfrm>
            <a:off x="9929054" y="3265550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200" b="1" dirty="0">
                <a:solidFill>
                  <a:srgbClr val="2E2E2E"/>
                </a:solidFill>
                <a:latin typeface="NexusSerif"/>
              </a:rPr>
              <a:t>HK: </a:t>
            </a:r>
            <a:r>
              <a:rPr lang="en-US" sz="1200" dirty="0">
                <a:solidFill>
                  <a:srgbClr val="2E2E2E"/>
                </a:solidFill>
                <a:latin typeface="NexusSerif"/>
              </a:rPr>
              <a:t>high molecular </a:t>
            </a:r>
            <a:r>
              <a:rPr lang="en-US" sz="1200" dirty="0" err="1">
                <a:solidFill>
                  <a:srgbClr val="2E2E2E"/>
                </a:solidFill>
                <a:latin typeface="NexusSerif"/>
              </a:rPr>
              <a:t>kininogen</a:t>
            </a:r>
            <a:endParaRPr lang="en-US" sz="1200" dirty="0">
              <a:solidFill>
                <a:srgbClr val="2E2E2E"/>
              </a:solidFill>
              <a:latin typeface="NexusSerif"/>
            </a:endParaRPr>
          </a:p>
          <a:p>
            <a:endParaRPr lang="el-GR" sz="1200" dirty="0"/>
          </a:p>
        </p:txBody>
      </p:sp>
      <p:sp>
        <p:nvSpPr>
          <p:cNvPr id="11" name="Ορθογώνιο 10"/>
          <p:cNvSpPr/>
          <p:nvPr/>
        </p:nvSpPr>
        <p:spPr>
          <a:xfrm>
            <a:off x="8021289" y="192314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ερυθρών αιμοσφαιρίων </a:t>
            </a:r>
          </a:p>
        </p:txBody>
      </p:sp>
      <p:sp>
        <p:nvSpPr>
          <p:cNvPr id="3" name="Οβάλ 2"/>
          <p:cNvSpPr/>
          <p:nvPr/>
        </p:nvSpPr>
        <p:spPr>
          <a:xfrm>
            <a:off x="8374549" y="4501869"/>
            <a:ext cx="2477193" cy="18296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βάλ 3"/>
          <p:cNvSpPr/>
          <p:nvPr/>
        </p:nvSpPr>
        <p:spPr>
          <a:xfrm>
            <a:off x="7066990" y="1638826"/>
            <a:ext cx="774351" cy="69416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/>
          <p:cNvSpPr/>
          <p:nvPr/>
        </p:nvSpPr>
        <p:spPr>
          <a:xfrm>
            <a:off x="8262752" y="2658373"/>
            <a:ext cx="679507" cy="56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6" name="Γραφικό 15" descr="Αρσενικό προφίλ">
            <a:extLst>
              <a:ext uri="{FF2B5EF4-FFF2-40B4-BE49-F238E27FC236}">
                <a16:creationId xmlns:a16="http://schemas.microsoft.com/office/drawing/2014/main" id="{3675CAE9-7975-3041-A025-9D0523569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464" y="1985910"/>
            <a:ext cx="914400" cy="914400"/>
          </a:xfrm>
          <a:prstGeom prst="rect">
            <a:avLst/>
          </a:prstGeom>
        </p:spPr>
      </p:pic>
      <p:pic>
        <p:nvPicPr>
          <p:cNvPr id="20" name="Γραφικό 19" descr="Συννεφάκι σκέψης">
            <a:extLst>
              <a:ext uri="{FF2B5EF4-FFF2-40B4-BE49-F238E27FC236}">
                <a16:creationId xmlns:a16="http://schemas.microsoft.com/office/drawing/2014/main" id="{7C89D923-BD11-C94C-B18B-CD11DE7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7061" flipH="1">
            <a:off x="369390" y="1053751"/>
            <a:ext cx="1036288" cy="10362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1171F-807B-3742-9940-2C734E7728AB}"/>
              </a:ext>
            </a:extLst>
          </p:cNvPr>
          <p:cNvSpPr txBox="1"/>
          <p:nvPr/>
        </p:nvSpPr>
        <p:spPr>
          <a:xfrm>
            <a:off x="647192" y="123839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Ναι! </a:t>
            </a: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611E2DC8-4955-654C-92EF-B3D3B73A4A85}"/>
              </a:ext>
            </a:extLst>
          </p:cNvPr>
          <p:cNvGrpSpPr/>
          <p:nvPr/>
        </p:nvGrpSpPr>
        <p:grpSpPr>
          <a:xfrm>
            <a:off x="2418016" y="1095201"/>
            <a:ext cx="1786639" cy="1805109"/>
            <a:chOff x="2095693" y="781594"/>
            <a:chExt cx="1786639" cy="1805109"/>
          </a:xfrm>
        </p:grpSpPr>
        <p:pic>
          <p:nvPicPr>
            <p:cNvPr id="18" name="Γραφικό 17" descr="Θηλυκό προφίλ">
              <a:extLst>
                <a:ext uri="{FF2B5EF4-FFF2-40B4-BE49-F238E27FC236}">
                  <a16:creationId xmlns:a16="http://schemas.microsoft.com/office/drawing/2014/main" id="{81475F58-ED8B-C141-B229-0349DEA5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95693" y="1672303"/>
              <a:ext cx="914400" cy="914400"/>
            </a:xfrm>
            <a:prstGeom prst="rect">
              <a:avLst/>
            </a:prstGeom>
          </p:spPr>
        </p:pic>
        <p:pic>
          <p:nvPicPr>
            <p:cNvPr id="23" name="Γραφικό 22" descr="Συννεφάκι σκέψης">
              <a:extLst>
                <a:ext uri="{FF2B5EF4-FFF2-40B4-BE49-F238E27FC236}">
                  <a16:creationId xmlns:a16="http://schemas.microsoft.com/office/drawing/2014/main" id="{541D04C5-5C7E-E946-A035-6CFBDDA6D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81249" y="781594"/>
              <a:ext cx="1201083" cy="12010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2D330B-BCF4-FB41-A025-1C85CE6CA747}"/>
                </a:ext>
              </a:extLst>
            </p:cNvPr>
            <p:cNvSpPr txBox="1"/>
            <p:nvPr/>
          </p:nvSpPr>
          <p:spPr>
            <a:xfrm>
              <a:off x="2919695" y="1095201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Γιατί ; </a:t>
              </a:r>
            </a:p>
          </p:txBody>
        </p:sp>
      </p:grpSp>
      <p:pic>
        <p:nvPicPr>
          <p:cNvPr id="27" name="Γραφικό 26" descr="Μαθήτρια">
            <a:extLst>
              <a:ext uri="{FF2B5EF4-FFF2-40B4-BE49-F238E27FC236}">
                <a16:creationId xmlns:a16="http://schemas.microsoft.com/office/drawing/2014/main" id="{2FAA1A2F-2282-BA40-9753-79C3EA8521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7311" y="3265550"/>
            <a:ext cx="1007806" cy="1007806"/>
          </a:xfrm>
          <a:prstGeom prst="rect">
            <a:avLst/>
          </a:prstGeom>
        </p:spPr>
      </p:pic>
      <p:pic>
        <p:nvPicPr>
          <p:cNvPr id="32" name="Γραφικό 31" descr="Συννεφάκι σκέψης">
            <a:extLst>
              <a:ext uri="{FF2B5EF4-FFF2-40B4-BE49-F238E27FC236}">
                <a16:creationId xmlns:a16="http://schemas.microsoft.com/office/drawing/2014/main" id="{8FED1834-CEC5-034D-A3EB-F7129FC67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0120" y="2388009"/>
            <a:ext cx="1201083" cy="12010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7C072E0-6524-5C42-95D8-38C430D358F2}"/>
              </a:ext>
            </a:extLst>
          </p:cNvPr>
          <p:cNvSpPr txBox="1"/>
          <p:nvPr/>
        </p:nvSpPr>
        <p:spPr>
          <a:xfrm>
            <a:off x="5627713" y="265212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Πώς;  </a:t>
            </a:r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8E472BA-C890-8443-BF0A-3612A3ABED85}"/>
              </a:ext>
            </a:extLst>
          </p:cNvPr>
          <p:cNvSpPr/>
          <p:nvPr/>
        </p:nvSpPr>
        <p:spPr>
          <a:xfrm>
            <a:off x="338855" y="4505735"/>
            <a:ext cx="65287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1. Με τη βοήθεια του παράγοντα </a:t>
            </a:r>
            <a:r>
              <a:rPr lang="en-US" dirty="0">
                <a:latin typeface="Bahnschrift" panose="020B0502040204020203" pitchFamily="34" charset="0"/>
                <a:sym typeface="Wingdings" panose="05000000000000000000" pitchFamily="2" charset="2"/>
              </a:rPr>
              <a:t>FXII </a:t>
            </a:r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ανεξάρτητα από τον  </a:t>
            </a:r>
            <a:r>
              <a:rPr lang="en-US" dirty="0">
                <a:latin typeface="Bahnschrift" panose="020B0502040204020203" pitchFamily="34" charset="0"/>
                <a:sym typeface="Wingdings" panose="05000000000000000000" pitchFamily="2" charset="2"/>
              </a:rPr>
              <a:t>TF</a:t>
            </a:r>
            <a:endParaRPr lang="en-US" dirty="0">
              <a:latin typeface="Bahnschrift" panose="020B0502040204020203" pitchFamily="34" charset="0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dirty="0">
              <a:latin typeface="Bahnschrift" panose="020B0502040204020203" pitchFamily="34" charset="0"/>
              <a:sym typeface="Wingdings" panose="05000000000000000000" pitchFamily="2" charset="2"/>
            </a:endParaRPr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71971DC5-0BC1-7C4C-8B31-8F7F9C87570B}"/>
              </a:ext>
            </a:extLst>
          </p:cNvPr>
          <p:cNvSpPr/>
          <p:nvPr/>
        </p:nvSpPr>
        <p:spPr>
          <a:xfrm>
            <a:off x="338855" y="5337495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2. Με τη βοήθεια το παράγοντα </a:t>
            </a:r>
            <a:r>
              <a:rPr lang="en-US" dirty="0">
                <a:latin typeface="Bahnschrift" panose="020B0502040204020203" pitchFamily="34" charset="0"/>
              </a:rPr>
              <a:t>FIX </a:t>
            </a:r>
            <a:r>
              <a:rPr lang="el-GR" dirty="0">
                <a:latin typeface="Bahnschrift" panose="020B0502040204020203" pitchFamily="34" charset="0"/>
              </a:rPr>
              <a:t>απουσία παραγόντων FXII και FXI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581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28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7471" y="758608"/>
            <a:ext cx="3987271" cy="796923"/>
          </a:xfrm>
        </p:spPr>
        <p:txBody>
          <a:bodyPr>
            <a:normAutofit fontScale="92500"/>
          </a:bodyPr>
          <a:lstStyle/>
          <a:p>
            <a:r>
              <a:rPr lang="el-GR" sz="3200" dirty="0">
                <a:solidFill>
                  <a:schemeClr val="tx1"/>
                </a:solidFill>
                <a:latin typeface="Bahnschrift" panose="020B0502040204020203" pitchFamily="34" charset="0"/>
              </a:rPr>
              <a:t>Και το θαύμα ξεκινά…</a:t>
            </a:r>
          </a:p>
        </p:txBody>
      </p:sp>
      <p:pic>
        <p:nvPicPr>
          <p:cNvPr id="4100" name="Picture 4" descr="https://www.frontiersin.org/files/Articles/542189/fphys-11-00479-HTML-r1/image_m/fphys-11-00479-g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" t="571" r="2648" b="20292"/>
          <a:stretch/>
        </p:blipFill>
        <p:spPr bwMode="auto">
          <a:xfrm>
            <a:off x="2213306" y="2113499"/>
            <a:ext cx="6571133" cy="391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lant cell vs Animal cell- Definition, 25 Differences with cell organell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1" t="20475" r="4219" b="1762"/>
          <a:stretch/>
        </p:blipFill>
        <p:spPr bwMode="auto">
          <a:xfrm>
            <a:off x="3709174" y="2276258"/>
            <a:ext cx="3529023" cy="351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Ομάδα 6"/>
          <p:cNvGrpSpPr/>
          <p:nvPr/>
        </p:nvGrpSpPr>
        <p:grpSpPr>
          <a:xfrm rot="19586968">
            <a:off x="6342108" y="1633209"/>
            <a:ext cx="2387692" cy="445204"/>
            <a:chOff x="308009" y="1867303"/>
            <a:chExt cx="2262386" cy="445204"/>
          </a:xfrm>
        </p:grpSpPr>
        <p:sp>
          <p:nvSpPr>
            <p:cNvPr id="5" name="Ορθογώνιο 4"/>
            <p:cNvSpPr/>
            <p:nvPr/>
          </p:nvSpPr>
          <p:spPr>
            <a:xfrm rot="319230">
              <a:off x="452837" y="2190894"/>
              <a:ext cx="2117558" cy="457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Αστέρι 5 ακτινών 5"/>
            <p:cNvSpPr/>
            <p:nvPr/>
          </p:nvSpPr>
          <p:spPr>
            <a:xfrm>
              <a:off x="308009" y="1867303"/>
              <a:ext cx="413658" cy="445204"/>
            </a:xfrm>
            <a:prstGeom prst="star5">
              <a:avLst>
                <a:gd name="adj" fmla="val 12078"/>
                <a:gd name="hf" fmla="val 105146"/>
                <a:gd name="vf" fmla="val 110557"/>
              </a:avLst>
            </a:prstGeom>
            <a:solidFill>
              <a:srgbClr val="CCCC00"/>
            </a:solidFill>
            <a:ln>
              <a:solidFill>
                <a:srgbClr val="798955"/>
              </a:solidFill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</a:t>
            </a:fld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BA7D55BB-40CE-E14B-875B-53B5995DC4F0}"/>
              </a:ext>
            </a:extLst>
          </p:cNvPr>
          <p:cNvSpPr/>
          <p:nvPr/>
        </p:nvSpPr>
        <p:spPr>
          <a:xfrm>
            <a:off x="8734065" y="2915524"/>
            <a:ext cx="3199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b="1" dirty="0" err="1">
                <a:latin typeface="Bahnschrift" panose="020B0502040204020203" pitchFamily="34" charset="0"/>
              </a:rPr>
              <a:t>Αποπτωτικά</a:t>
            </a:r>
            <a:r>
              <a:rPr lang="el-GR" sz="1400" b="1" dirty="0">
                <a:latin typeface="Bahnschrift" panose="020B0502040204020203" pitchFamily="34" charset="0"/>
              </a:rPr>
              <a:t> σωμάτια: </a:t>
            </a:r>
            <a:r>
              <a:rPr lang="el-GR" sz="1400" dirty="0" err="1">
                <a:latin typeface="Bahnschrift" panose="020B0502040204020203" pitchFamily="34" charset="0"/>
              </a:rPr>
              <a:t>Αποκ</a:t>
            </a:r>
            <a:r>
              <a:rPr lang="en-US" sz="1400" dirty="0" err="1">
                <a:latin typeface="Bahnschrift" panose="020B0502040204020203" pitchFamily="34" charset="0"/>
              </a:rPr>
              <a:t>ό</a:t>
            </a:r>
            <a:r>
              <a:rPr lang="el-GR" sz="1400" dirty="0" err="1">
                <a:latin typeface="Bahnschrift" panose="020B0502040204020203" pitchFamily="34" charset="0"/>
              </a:rPr>
              <a:t>πτονται</a:t>
            </a:r>
            <a:r>
              <a:rPr lang="el-GR" sz="1400" dirty="0">
                <a:latin typeface="Bahnschrift" panose="020B0502040204020203" pitchFamily="34" charset="0"/>
              </a:rPr>
              <a:t> από τα κύτταρα κατά την απόπτωση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8C6222AB-4618-624E-8AFA-E4202C39091D}"/>
              </a:ext>
            </a:extLst>
          </p:cNvPr>
          <p:cNvSpPr/>
          <p:nvPr/>
        </p:nvSpPr>
        <p:spPr>
          <a:xfrm>
            <a:off x="559634" y="3703224"/>
            <a:ext cx="2540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b="1" dirty="0">
                <a:latin typeface="Bahnschrift" panose="020B0502040204020203" pitchFamily="34" charset="0"/>
              </a:rPr>
              <a:t>Μικροκυστίδια: </a:t>
            </a:r>
            <a:r>
              <a:rPr lang="el-GR" sz="1400" dirty="0">
                <a:latin typeface="Bahnschrift" panose="020B0502040204020203" pitchFamily="34" charset="0"/>
              </a:rPr>
              <a:t>Εκβλάστηση της κυτταρικής μεμβράνης και αποκοπή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243F9978-5DDB-1647-9A0E-45AE2473DC94}"/>
              </a:ext>
            </a:extLst>
          </p:cNvPr>
          <p:cNvSpPr/>
          <p:nvPr/>
        </p:nvSpPr>
        <p:spPr>
          <a:xfrm>
            <a:off x="7891547" y="5115974"/>
            <a:ext cx="4042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b="1" dirty="0" err="1">
                <a:latin typeface="Bahnschrift" panose="020B0502040204020203" pitchFamily="34" charset="0"/>
              </a:rPr>
              <a:t>Εξωσώματα</a:t>
            </a:r>
            <a:r>
              <a:rPr lang="el-GR" sz="1400" b="1" dirty="0">
                <a:latin typeface="Bahnschrift" panose="020B0502040204020203" pitchFamily="34" charset="0"/>
              </a:rPr>
              <a:t>: </a:t>
            </a:r>
            <a:r>
              <a:rPr lang="el-GR" sz="1400" dirty="0">
                <a:latin typeface="Bahnschrift" panose="020B0502040204020203" pitchFamily="34" charset="0"/>
              </a:rPr>
              <a:t>Προέρχονται από το εσωτερικό του κυττάρου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18432" y="234256"/>
            <a:ext cx="31999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>
                <a:latin typeface="Bahnschrift" panose="020B0502040204020203" pitchFamily="34" charset="0"/>
              </a:rPr>
              <a:t>Τι είναι </a:t>
            </a:r>
            <a:r>
              <a:rPr lang="el-GR" sz="3000" dirty="0" err="1">
                <a:latin typeface="Bahnschrift" panose="020B0502040204020203" pitchFamily="34" charset="0"/>
              </a:rPr>
              <a:t>κυστίδια</a:t>
            </a:r>
            <a:r>
              <a:rPr lang="el-GR" sz="3000" dirty="0">
                <a:latin typeface="Bahnschrift" panose="020B0502040204020203" pitchFamily="34" charset="0"/>
              </a:rPr>
              <a:t> ;</a:t>
            </a:r>
          </a:p>
        </p:txBody>
      </p:sp>
    </p:spTree>
    <p:extLst>
      <p:ext uri="{BB962C8B-B14F-4D97-AF65-F5344CB8AC3E}">
        <p14:creationId xmlns:p14="http://schemas.microsoft.com/office/powerpoint/2010/main" val="14161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83E2929-B724-2A4F-95A8-25CBAAC5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20</a:t>
            </a:fld>
            <a:endParaRPr lang="el-GR"/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0A5366D6-7E4F-544C-9638-DA4DEA9812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4" y="1111170"/>
            <a:ext cx="6052340" cy="51854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48C4D99-28E5-6048-A5A1-6448B2F3B9C8}"/>
              </a:ext>
            </a:extLst>
          </p:cNvPr>
          <p:cNvSpPr/>
          <p:nvPr/>
        </p:nvSpPr>
        <p:spPr>
          <a:xfrm>
            <a:off x="121306" y="34848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>
                <a:latin typeface="Bahnschrift" panose="020B0502040204020203" pitchFamily="34" charset="0"/>
              </a:rPr>
              <a:t>Αλληλεπιδρούν</a:t>
            </a:r>
            <a:r>
              <a:rPr lang="el-GR" dirty="0">
                <a:latin typeface="Bahnschrift" panose="020B0502040204020203" pitchFamily="34" charset="0"/>
              </a:rPr>
              <a:t> με την πρωτεΐνη S και ενεργοποιούν την πρωτεΐνη C και το </a:t>
            </a:r>
            <a:r>
              <a:rPr lang="el-GR" dirty="0" err="1">
                <a:latin typeface="Bahnschrift" panose="020B0502040204020203" pitchFamily="34" charset="0"/>
              </a:rPr>
              <a:t>πλασμινογόνο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el-GR" dirty="0">
              <a:latin typeface="Bahnschrift" panose="020B0502040204020203" pitchFamily="34" charset="0"/>
            </a:endParaRPr>
          </a:p>
          <a:p>
            <a:endParaRPr lang="el-GR" dirty="0"/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CD40315D-036E-7849-B259-CDE47C46FF0C}"/>
              </a:ext>
            </a:extLst>
          </p:cNvPr>
          <p:cNvSpPr txBox="1">
            <a:spLocks/>
          </p:cNvSpPr>
          <p:nvPr/>
        </p:nvSpPr>
        <p:spPr>
          <a:xfrm>
            <a:off x="486508" y="294787"/>
            <a:ext cx="711499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Έχουν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προθρομβωτικές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και αντιπηκτικές ιδιότητες;</a:t>
            </a:r>
          </a:p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6C6991C-F14C-9C49-AFDB-3924FF13B222}"/>
              </a:ext>
            </a:extLst>
          </p:cNvPr>
          <p:cNvSpPr/>
          <p:nvPr/>
        </p:nvSpPr>
        <p:spPr>
          <a:xfrm>
            <a:off x="95811" y="1499162"/>
            <a:ext cx="5922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Στην </a:t>
            </a:r>
            <a:r>
              <a:rPr lang="el-GR" dirty="0" err="1">
                <a:latin typeface="Bahnschrift" panose="020B0502040204020203" pitchFamily="34" charset="0"/>
              </a:rPr>
              <a:t>υποξία</a:t>
            </a:r>
            <a:r>
              <a:rPr lang="el-GR" dirty="0">
                <a:latin typeface="Bahnschrift" panose="020B0502040204020203" pitchFamily="34" charset="0"/>
              </a:rPr>
              <a:t> ευθύνονται για την παραγωγή ΝΟ με τη  βοήθεια του </a:t>
            </a:r>
            <a:r>
              <a:rPr lang="el-GR" dirty="0" err="1">
                <a:latin typeface="Bahnschrift" panose="020B0502040204020203" pitchFamily="34" charset="0"/>
              </a:rPr>
              <a:t>ενδοθηλιακο</a:t>
            </a:r>
            <a:r>
              <a:rPr lang="en-US" dirty="0" err="1">
                <a:latin typeface="Bahnschrift" panose="020B0502040204020203" pitchFamily="34" charset="0"/>
              </a:rPr>
              <a:t>ύ</a:t>
            </a:r>
            <a:r>
              <a:rPr lang="el-GR" dirty="0">
                <a:latin typeface="Bahnschrift" panose="020B0502040204020203" pitchFamily="34" charset="0"/>
              </a:rPr>
              <a:t> ΝΟ (</a:t>
            </a:r>
            <a:r>
              <a:rPr lang="el-GR" dirty="0" err="1">
                <a:latin typeface="Bahnschrift" panose="020B0502040204020203" pitchFamily="34" charset="0"/>
              </a:rPr>
              <a:t>eNOS</a:t>
            </a:r>
            <a:r>
              <a:rPr lang="el-GR" dirty="0">
                <a:latin typeface="Bahnschrift" panose="020B0502040204020203" pitchFamily="34" charset="0"/>
              </a:rPr>
              <a:t>)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el-G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Προκαλούν αγγειοδιαστολή και χαλάρωση λείων μυϊκών ινών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85D732B-A9F1-E748-9CB2-563BA4B6EA82}"/>
              </a:ext>
            </a:extLst>
          </p:cNvPr>
          <p:cNvSpPr/>
          <p:nvPr/>
        </p:nvSpPr>
        <p:spPr>
          <a:xfrm>
            <a:off x="95811" y="25409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Βοηθούν στην δημιουργία συμπλόκων </a:t>
            </a:r>
            <a:r>
              <a:rPr lang="el-GR" dirty="0" err="1">
                <a:latin typeface="Bahnschrift" panose="020B0502040204020203" pitchFamily="34" charset="0"/>
              </a:rPr>
              <a:t>τενάσης</a:t>
            </a:r>
            <a:r>
              <a:rPr lang="el-GR" dirty="0">
                <a:latin typeface="Bahnschrift" panose="020B0502040204020203" pitchFamily="34" charset="0"/>
              </a:rPr>
              <a:t> και </a:t>
            </a:r>
            <a:r>
              <a:rPr lang="el-GR" dirty="0" err="1">
                <a:latin typeface="Bahnschrift" panose="020B0502040204020203" pitchFamily="34" charset="0"/>
              </a:rPr>
              <a:t>προθρομβινάσης</a:t>
            </a:r>
            <a:r>
              <a:rPr lang="el-GR" dirty="0">
                <a:latin typeface="Bahnschrift" panose="020B0502040204020203" pitchFamily="34" charset="0"/>
              </a:rPr>
              <a:t> μέσω της </a:t>
            </a:r>
            <a:r>
              <a:rPr lang="el-GR" dirty="0" err="1">
                <a:latin typeface="Bahnschrift" panose="020B0502040204020203" pitchFamily="34" charset="0"/>
              </a:rPr>
              <a:t>φωσφατιδυλοσερίνης</a:t>
            </a:r>
            <a:r>
              <a:rPr lang="el-GR" dirty="0">
                <a:latin typeface="Bahnschrift" panose="020B0502040204020203" pitchFamily="34" charset="0"/>
              </a:rPr>
              <a:t> και προάγουν την δημιουργία θρομβίνης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C77F1C8-DC67-6F4D-B967-AFD85A265C82}"/>
              </a:ext>
            </a:extLst>
          </p:cNvPr>
          <p:cNvSpPr/>
          <p:nvPr/>
        </p:nvSpPr>
        <p:spPr>
          <a:xfrm>
            <a:off x="121306" y="6413698"/>
            <a:ext cx="4467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i="1" dirty="0" err="1">
                <a:latin typeface="Bahnschrift" panose="020B0502040204020203" pitchFamily="34" charset="0"/>
              </a:rPr>
              <a:t>Thangaraju</a:t>
            </a:r>
            <a:r>
              <a:rPr lang="el-GR" sz="1400" i="1" dirty="0">
                <a:latin typeface="Bahnschrift" panose="020B0502040204020203" pitchFamily="34" charset="0"/>
              </a:rPr>
              <a:t> </a:t>
            </a:r>
            <a:r>
              <a:rPr lang="en-US" sz="1400" i="1" dirty="0">
                <a:latin typeface="Bahnschrift" panose="020B0502040204020203" pitchFamily="34" charset="0"/>
              </a:rPr>
              <a:t>et al., 2020, International J of Mol Science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pic>
        <p:nvPicPr>
          <p:cNvPr id="2050" name="Picture 2" descr="Advances in Anticoagulation for Venous Thromboembolism">
            <a:extLst>
              <a:ext uri="{FF2B5EF4-FFF2-40B4-BE49-F238E27FC236}">
                <a16:creationId xmlns:a16="http://schemas.microsoft.com/office/drawing/2014/main" id="{65FCF1BD-CBED-9649-B00A-DC093DDFF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37051" r="12408" b="32716"/>
          <a:stretch/>
        </p:blipFill>
        <p:spPr bwMode="auto">
          <a:xfrm>
            <a:off x="672721" y="4578482"/>
            <a:ext cx="4651812" cy="141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Γραφικό 9" descr="Κρανίο">
            <a:extLst>
              <a:ext uri="{FF2B5EF4-FFF2-40B4-BE49-F238E27FC236}">
                <a16:creationId xmlns:a16="http://schemas.microsoft.com/office/drawing/2014/main" id="{66B40606-8DD0-1B4A-87C7-C7773B291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62" y="4578482"/>
            <a:ext cx="647325" cy="647325"/>
          </a:xfrm>
          <a:prstGeom prst="rect">
            <a:avLst/>
          </a:prstGeom>
        </p:spPr>
      </p:pic>
      <p:pic>
        <p:nvPicPr>
          <p:cNvPr id="12" name="Γραφικό 11" descr="Καρδιά με παλμό">
            <a:extLst>
              <a:ext uri="{FF2B5EF4-FFF2-40B4-BE49-F238E27FC236}">
                <a16:creationId xmlns:a16="http://schemas.microsoft.com/office/drawing/2014/main" id="{FCD3B6AC-FEB3-9E48-A8A0-18A3E91C35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8263" y="3185618"/>
            <a:ext cx="647325" cy="647325"/>
          </a:xfrm>
          <a:prstGeom prst="rect">
            <a:avLst/>
          </a:prstGeom>
        </p:spPr>
      </p:pic>
      <p:sp>
        <p:nvSpPr>
          <p:cNvPr id="3" name="Βέλος επάνω-κάτω 2"/>
          <p:cNvSpPr/>
          <p:nvPr/>
        </p:nvSpPr>
        <p:spPr>
          <a:xfrm>
            <a:off x="11047215" y="3818516"/>
            <a:ext cx="224843" cy="75996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6018354" y="1111170"/>
            <a:ext cx="1898425" cy="53393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181" y="3429285"/>
            <a:ext cx="1967503" cy="3117136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9681" y="2311720"/>
            <a:ext cx="3201014" cy="1021684"/>
          </a:xfrm>
          <a:prstGeom prst="rect">
            <a:avLst/>
          </a:prstGeom>
        </p:spPr>
      </p:pic>
      <p:sp>
        <p:nvSpPr>
          <p:cNvPr id="16" name="Ορθογώνιο 15"/>
          <p:cNvSpPr/>
          <p:nvPr/>
        </p:nvSpPr>
        <p:spPr>
          <a:xfrm>
            <a:off x="8107036" y="92516"/>
            <a:ext cx="4084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ερυθρών αιμοσφαιρίων </a:t>
            </a:r>
          </a:p>
        </p:txBody>
      </p:sp>
    </p:spTree>
    <p:extLst>
      <p:ext uri="{BB962C8B-B14F-4D97-AF65-F5344CB8AC3E}">
        <p14:creationId xmlns:p14="http://schemas.microsoft.com/office/powerpoint/2010/main" val="1337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7540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Δ) Ποιος είναι ο πιθανός ρόλος των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3200" b="1" dirty="0">
                <a:latin typeface="Bahnschrift" panose="020B0502040204020203" pitchFamily="34" charset="0"/>
              </a:rPr>
              <a:t> των ερυθρών αιμοσφαιρίων στη μετάγγιση</a:t>
            </a:r>
            <a:r>
              <a:rPr lang="en-US" sz="3200" b="1" dirty="0">
                <a:latin typeface="Bahnschrift" panose="020B0502040204020203" pitchFamily="34" charset="0"/>
              </a:rPr>
              <a:t>;</a:t>
            </a:r>
            <a:endParaRPr lang="el-GR" sz="3200" b="1" dirty="0">
              <a:latin typeface="Bahnschrift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941129"/>
            <a:ext cx="10515600" cy="4351338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Συμμετέχουν στην αιμόσταση (πήξη και </a:t>
            </a:r>
            <a:r>
              <a:rPr lang="el-GR" dirty="0" err="1">
                <a:latin typeface="Bahnschrift" panose="020B0502040204020203" pitchFamily="34" charset="0"/>
              </a:rPr>
              <a:t>ινωδόλυση</a:t>
            </a:r>
            <a:r>
              <a:rPr lang="el-GR" dirty="0">
                <a:latin typeface="Bahnschrift" panose="020B0502040204020203" pitchFamily="34" charset="0"/>
              </a:rPr>
              <a:t>);</a:t>
            </a:r>
          </a:p>
          <a:p>
            <a:pPr marL="514350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Έχουν </a:t>
            </a:r>
            <a:r>
              <a:rPr lang="el-GR" dirty="0" err="1">
                <a:latin typeface="Bahnschrift" panose="020B0502040204020203" pitchFamily="34" charset="0"/>
              </a:rPr>
              <a:t>ανοσοτροποποιητική</a:t>
            </a:r>
            <a:r>
              <a:rPr lang="el-GR" dirty="0">
                <a:latin typeface="Bahnschrift" panose="020B0502040204020203" pitchFamily="34" charset="0"/>
              </a:rPr>
              <a:t> δράση;</a:t>
            </a:r>
            <a:endParaRPr lang="en-US" dirty="0">
              <a:latin typeface="Bahnschrift" panose="020B0502040204020203" pitchFamily="34" charset="0"/>
            </a:endParaRPr>
          </a:p>
          <a:p>
            <a:pPr marL="514350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Συμμετέχουν στη ρύθμιση αγγειοδιαστολής/αγγειοσυστολής; </a:t>
            </a:r>
          </a:p>
          <a:p>
            <a:pPr marL="514350" indent="-514350">
              <a:spcBef>
                <a:spcPts val="18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Ισχύουν όλα τα παραπάνω.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21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838200" y="4438412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2" descr="Red blood cell microvesicles activate the contact system, leading to factor  IX activation via 2 independent pathways - ScienceDirect">
            <a:extLst>
              <a:ext uri="{FF2B5EF4-FFF2-40B4-BE49-F238E27FC236}">
                <a16:creationId xmlns:a16="http://schemas.microsoft.com/office/drawing/2014/main" id="{892A67D6-AE9D-8947-B811-64B5AE042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2575" r="1642" b="2751"/>
          <a:stretch/>
        </p:blipFill>
        <p:spPr bwMode="auto">
          <a:xfrm>
            <a:off x="7918719" y="4241011"/>
            <a:ext cx="3670780" cy="22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C52C549-43C7-3C40-A531-0E7DFEE6DFBE}"/>
              </a:ext>
            </a:extLst>
          </p:cNvPr>
          <p:cNvSpPr/>
          <p:nvPr/>
        </p:nvSpPr>
        <p:spPr>
          <a:xfrm>
            <a:off x="7608059" y="5839828"/>
            <a:ext cx="16746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000" b="1" dirty="0">
                <a:solidFill>
                  <a:srgbClr val="2E2E2E"/>
                </a:solidFill>
                <a:latin typeface="NexusSerif"/>
              </a:rPr>
              <a:t>PK: </a:t>
            </a:r>
            <a:r>
              <a:rPr lang="en" sz="1000" dirty="0">
                <a:solidFill>
                  <a:srgbClr val="2E2E2E"/>
                </a:solidFill>
                <a:latin typeface="NexusSerif"/>
              </a:rPr>
              <a:t>plasma </a:t>
            </a:r>
            <a:r>
              <a:rPr lang="en" sz="1000" dirty="0" err="1">
                <a:solidFill>
                  <a:srgbClr val="2E2E2E"/>
                </a:solidFill>
                <a:latin typeface="NexusSerif"/>
              </a:rPr>
              <a:t>prekallikrein</a:t>
            </a:r>
            <a:endParaRPr lang="el-GR" sz="10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C52C549-43C7-3C40-A531-0E7DFEE6DFBE}"/>
              </a:ext>
            </a:extLst>
          </p:cNvPr>
          <p:cNvSpPr/>
          <p:nvPr/>
        </p:nvSpPr>
        <p:spPr>
          <a:xfrm>
            <a:off x="7608059" y="6033184"/>
            <a:ext cx="17633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000" b="1" dirty="0">
                <a:solidFill>
                  <a:srgbClr val="2E2E2E"/>
                </a:solidFill>
                <a:latin typeface="NexusSerif"/>
              </a:rPr>
              <a:t>HK: </a:t>
            </a:r>
            <a:r>
              <a:rPr lang="en-US" sz="1000" dirty="0">
                <a:solidFill>
                  <a:srgbClr val="2E2E2E"/>
                </a:solidFill>
                <a:latin typeface="NexusSerif"/>
              </a:rPr>
              <a:t>high molecular </a:t>
            </a:r>
            <a:r>
              <a:rPr lang="en-US" sz="1000" dirty="0" err="1">
                <a:solidFill>
                  <a:srgbClr val="2E2E2E"/>
                </a:solidFill>
                <a:latin typeface="NexusSerif"/>
              </a:rPr>
              <a:t>kininogen</a:t>
            </a:r>
            <a:endParaRPr lang="en-US" sz="1000" dirty="0">
              <a:solidFill>
                <a:srgbClr val="2E2E2E"/>
              </a:solidFill>
              <a:latin typeface="NexusSerif"/>
            </a:endParaRPr>
          </a:p>
          <a:p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803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60872FE-6513-504F-8C0A-A74B141A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22</a:t>
            </a:fld>
            <a:endParaRPr lang="el-GR"/>
          </a:p>
        </p:txBody>
      </p:sp>
      <p:grpSp>
        <p:nvGrpSpPr>
          <p:cNvPr id="3" name="Group 97">
            <a:extLst>
              <a:ext uri="{FF2B5EF4-FFF2-40B4-BE49-F238E27FC236}">
                <a16:creationId xmlns:a16="http://schemas.microsoft.com/office/drawing/2014/main" id="{A802E094-9392-AD4F-9764-A49F6A9573D7}"/>
              </a:ext>
            </a:extLst>
          </p:cNvPr>
          <p:cNvGrpSpPr/>
          <p:nvPr/>
        </p:nvGrpSpPr>
        <p:grpSpPr>
          <a:xfrm rot="10800000">
            <a:off x="5400067" y="1113052"/>
            <a:ext cx="6740615" cy="4921393"/>
            <a:chOff x="2618023" y="204376"/>
            <a:chExt cx="9089005" cy="4131634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67428AA5-F5C8-0840-9A03-55F7F5A39638}"/>
                </a:ext>
              </a:extLst>
            </p:cNvPr>
            <p:cNvSpPr/>
            <p:nvPr/>
          </p:nvSpPr>
          <p:spPr>
            <a:xfrm>
              <a:off x="3458009" y="1842075"/>
              <a:ext cx="2764208" cy="83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64" y="0"/>
                  </a:moveTo>
                  <a:cubicBezTo>
                    <a:pt x="1462" y="0"/>
                    <a:pt x="0" y="4836"/>
                    <a:pt x="0" y="10800"/>
                  </a:cubicBezTo>
                  <a:cubicBezTo>
                    <a:pt x="0" y="16764"/>
                    <a:pt x="1462" y="21600"/>
                    <a:pt x="326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216000" tIns="38100" rIns="2160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3F1DFB73-1DD1-9A43-851E-91A22D297644}"/>
                </a:ext>
              </a:extLst>
            </p:cNvPr>
            <p:cNvSpPr/>
            <p:nvPr/>
          </p:nvSpPr>
          <p:spPr>
            <a:xfrm>
              <a:off x="5293930" y="1417517"/>
              <a:ext cx="1324158" cy="168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9" y="21158"/>
                  </a:moveTo>
                  <a:cubicBezTo>
                    <a:pt x="14712" y="21041"/>
                    <a:pt x="13215" y="20952"/>
                    <a:pt x="11717" y="20849"/>
                  </a:cubicBezTo>
                  <a:cubicBezTo>
                    <a:pt x="5147" y="20393"/>
                    <a:pt x="0" y="16064"/>
                    <a:pt x="0" y="10793"/>
                  </a:cubicBezTo>
                  <a:cubicBezTo>
                    <a:pt x="0" y="5507"/>
                    <a:pt x="5147" y="1178"/>
                    <a:pt x="11717" y="736"/>
                  </a:cubicBezTo>
                  <a:cubicBezTo>
                    <a:pt x="13215" y="633"/>
                    <a:pt x="14712" y="545"/>
                    <a:pt x="16209" y="427"/>
                  </a:cubicBezTo>
                  <a:lnTo>
                    <a:pt x="21600" y="0"/>
                  </a:lnTo>
                  <a:lnTo>
                    <a:pt x="21600" y="21600"/>
                  </a:lnTo>
                  <a:lnTo>
                    <a:pt x="16209" y="21158"/>
                  </a:ln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bg1"/>
                </a:solidFill>
              </a:endParaRPr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356B3B54-A945-DB42-8180-4DB0D474C7BA}"/>
                </a:ext>
              </a:extLst>
            </p:cNvPr>
            <p:cNvSpPr/>
            <p:nvPr/>
          </p:nvSpPr>
          <p:spPr>
            <a:xfrm>
              <a:off x="5775859" y="1417518"/>
              <a:ext cx="1684456" cy="1684460"/>
            </a:xfrm>
            <a:prstGeom prst="ellipse">
              <a:avLst/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83">
              <a:extLst>
                <a:ext uri="{FF2B5EF4-FFF2-40B4-BE49-F238E27FC236}">
                  <a16:creationId xmlns:a16="http://schemas.microsoft.com/office/drawing/2014/main" id="{7D52CEBF-F385-D24F-A4DB-E84BEAB5ACFB}"/>
                </a:ext>
              </a:extLst>
            </p:cNvPr>
            <p:cNvSpPr/>
            <p:nvPr/>
          </p:nvSpPr>
          <p:spPr>
            <a:xfrm>
              <a:off x="2618023" y="1842075"/>
              <a:ext cx="928995" cy="835344"/>
            </a:xfrm>
            <a:custGeom>
              <a:avLst/>
              <a:gdLst>
                <a:gd name="connsiteX0" fmla="*/ 417658 w 928995"/>
                <a:gd name="connsiteY0" fmla="*/ 0 h 835344"/>
                <a:gd name="connsiteX1" fmla="*/ 928995 w 928995"/>
                <a:gd name="connsiteY1" fmla="*/ 0 h 835344"/>
                <a:gd name="connsiteX2" fmla="*/ 908182 w 928995"/>
                <a:gd name="connsiteY2" fmla="*/ 11297 h 835344"/>
                <a:gd name="connsiteX3" fmla="*/ 689242 w 928995"/>
                <a:gd name="connsiteY3" fmla="*/ 423074 h 835344"/>
                <a:gd name="connsiteX4" fmla="*/ 908182 w 928995"/>
                <a:gd name="connsiteY4" fmla="*/ 834851 h 835344"/>
                <a:gd name="connsiteX5" fmla="*/ 909091 w 928995"/>
                <a:gd name="connsiteY5" fmla="*/ 835344 h 835344"/>
                <a:gd name="connsiteX6" fmla="*/ 417658 w 928995"/>
                <a:gd name="connsiteY6" fmla="*/ 835344 h 835344"/>
                <a:gd name="connsiteX7" fmla="*/ 0 w 928995"/>
                <a:gd name="connsiteY7" fmla="*/ 417672 h 835344"/>
                <a:gd name="connsiteX8" fmla="*/ 417658 w 928995"/>
                <a:gd name="connsiteY8" fmla="*/ 0 h 83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995" h="835344">
                  <a:moveTo>
                    <a:pt x="417658" y="0"/>
                  </a:moveTo>
                  <a:lnTo>
                    <a:pt x="928995" y="0"/>
                  </a:lnTo>
                  <a:lnTo>
                    <a:pt x="908182" y="11297"/>
                  </a:lnTo>
                  <a:cubicBezTo>
                    <a:pt x="776089" y="100537"/>
                    <a:pt x="689242" y="251663"/>
                    <a:pt x="689242" y="423074"/>
                  </a:cubicBezTo>
                  <a:cubicBezTo>
                    <a:pt x="689242" y="594485"/>
                    <a:pt x="776089" y="745611"/>
                    <a:pt x="908182" y="834851"/>
                  </a:cubicBezTo>
                  <a:lnTo>
                    <a:pt x="909091" y="835344"/>
                  </a:lnTo>
                  <a:lnTo>
                    <a:pt x="417658" y="835344"/>
                  </a:lnTo>
                  <a:cubicBezTo>
                    <a:pt x="187017" y="835344"/>
                    <a:pt x="0" y="648320"/>
                    <a:pt x="0" y="417672"/>
                  </a:cubicBezTo>
                  <a:cubicBezTo>
                    <a:pt x="0" y="187024"/>
                    <a:pt x="187017" y="0"/>
                    <a:pt x="417658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bg1"/>
                </a:solidFill>
              </a:endParaRPr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8B1BEFAA-E95A-FC4E-B29E-6D42D4AA8C20}"/>
                </a:ext>
              </a:extLst>
            </p:cNvPr>
            <p:cNvSpPr/>
            <p:nvPr/>
          </p:nvSpPr>
          <p:spPr>
            <a:xfrm>
              <a:off x="5925028" y="1555212"/>
              <a:ext cx="1390713" cy="139071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6">
              <a:extLst>
                <a:ext uri="{FF2B5EF4-FFF2-40B4-BE49-F238E27FC236}">
                  <a16:creationId xmlns:a16="http://schemas.microsoft.com/office/drawing/2014/main" id="{EA6E600A-52F4-C64D-83C2-538A3A70C26B}"/>
                </a:ext>
              </a:extLst>
            </p:cNvPr>
            <p:cNvSpPr/>
            <p:nvPr/>
          </p:nvSpPr>
          <p:spPr>
            <a:xfrm>
              <a:off x="6245184" y="204376"/>
              <a:ext cx="5461844" cy="4131634"/>
            </a:xfrm>
            <a:custGeom>
              <a:avLst/>
              <a:gdLst>
                <a:gd name="connsiteX0" fmla="*/ 6154875 w 6154875"/>
                <a:gd name="connsiteY0" fmla="*/ 0 h 4401624"/>
                <a:gd name="connsiteX1" fmla="*/ 6154875 w 6154875"/>
                <a:gd name="connsiteY1" fmla="*/ 2200812 h 4401624"/>
                <a:gd name="connsiteX2" fmla="*/ 6154875 w 6154875"/>
                <a:gd name="connsiteY2" fmla="*/ 4401624 h 4401624"/>
                <a:gd name="connsiteX3" fmla="*/ 871121 w 6154875"/>
                <a:gd name="connsiteY3" fmla="*/ 2901977 h 4401624"/>
                <a:gd name="connsiteX4" fmla="*/ 696648 w 6154875"/>
                <a:gd name="connsiteY4" fmla="*/ 2835241 h 4401624"/>
                <a:gd name="connsiteX5" fmla="*/ 557735 w 6154875"/>
                <a:gd name="connsiteY5" fmla="*/ 2777294 h 4401624"/>
                <a:gd name="connsiteX6" fmla="*/ 461978 w 6154875"/>
                <a:gd name="connsiteY6" fmla="*/ 2767640 h 4401624"/>
                <a:gd name="connsiteX7" fmla="*/ 0 w 6154875"/>
                <a:gd name="connsiteY7" fmla="*/ 2200813 h 4401624"/>
                <a:gd name="connsiteX8" fmla="*/ 461978 w 6154875"/>
                <a:gd name="connsiteY8" fmla="*/ 1633986 h 4401624"/>
                <a:gd name="connsiteX9" fmla="*/ 545493 w 6154875"/>
                <a:gd name="connsiteY9" fmla="*/ 1625567 h 4401624"/>
                <a:gd name="connsiteX10" fmla="*/ 546200 w 6154875"/>
                <a:gd name="connsiteY10" fmla="*/ 1625249 h 4401624"/>
                <a:gd name="connsiteX11" fmla="*/ 871120 w 6154875"/>
                <a:gd name="connsiteY11" fmla="*/ 1499648 h 4401624"/>
                <a:gd name="connsiteX0" fmla="*/ 6154875 w 6154875"/>
                <a:gd name="connsiteY0" fmla="*/ 0 h 4401624"/>
                <a:gd name="connsiteX1" fmla="*/ 6154875 w 6154875"/>
                <a:gd name="connsiteY1" fmla="*/ 2200812 h 4401624"/>
                <a:gd name="connsiteX2" fmla="*/ 6154875 w 6154875"/>
                <a:gd name="connsiteY2" fmla="*/ 4401624 h 4401624"/>
                <a:gd name="connsiteX3" fmla="*/ 871121 w 6154875"/>
                <a:gd name="connsiteY3" fmla="*/ 2901977 h 4401624"/>
                <a:gd name="connsiteX4" fmla="*/ 696648 w 6154875"/>
                <a:gd name="connsiteY4" fmla="*/ 2835241 h 4401624"/>
                <a:gd name="connsiteX5" fmla="*/ 557735 w 6154875"/>
                <a:gd name="connsiteY5" fmla="*/ 2777294 h 4401624"/>
                <a:gd name="connsiteX6" fmla="*/ 461978 w 6154875"/>
                <a:gd name="connsiteY6" fmla="*/ 2767640 h 4401624"/>
                <a:gd name="connsiteX7" fmla="*/ 0 w 6154875"/>
                <a:gd name="connsiteY7" fmla="*/ 2200813 h 4401624"/>
                <a:gd name="connsiteX8" fmla="*/ 461978 w 6154875"/>
                <a:gd name="connsiteY8" fmla="*/ 1633986 h 4401624"/>
                <a:gd name="connsiteX9" fmla="*/ 545493 w 6154875"/>
                <a:gd name="connsiteY9" fmla="*/ 1625567 h 4401624"/>
                <a:gd name="connsiteX10" fmla="*/ 871120 w 6154875"/>
                <a:gd name="connsiteY10" fmla="*/ 1499648 h 4401624"/>
                <a:gd name="connsiteX11" fmla="*/ 6154875 w 6154875"/>
                <a:gd name="connsiteY11" fmla="*/ 0 h 4401624"/>
                <a:gd name="connsiteX0" fmla="*/ 6154875 w 6154875"/>
                <a:gd name="connsiteY0" fmla="*/ 0 h 4401624"/>
                <a:gd name="connsiteX1" fmla="*/ 6154875 w 6154875"/>
                <a:gd name="connsiteY1" fmla="*/ 2200812 h 4401624"/>
                <a:gd name="connsiteX2" fmla="*/ 6154875 w 6154875"/>
                <a:gd name="connsiteY2" fmla="*/ 4401624 h 4401624"/>
                <a:gd name="connsiteX3" fmla="*/ 871121 w 6154875"/>
                <a:gd name="connsiteY3" fmla="*/ 2901977 h 4401624"/>
                <a:gd name="connsiteX4" fmla="*/ 696648 w 6154875"/>
                <a:gd name="connsiteY4" fmla="*/ 2835241 h 4401624"/>
                <a:gd name="connsiteX5" fmla="*/ 557735 w 6154875"/>
                <a:gd name="connsiteY5" fmla="*/ 2777294 h 4401624"/>
                <a:gd name="connsiteX6" fmla="*/ 461978 w 6154875"/>
                <a:gd name="connsiteY6" fmla="*/ 2767640 h 4401624"/>
                <a:gd name="connsiteX7" fmla="*/ 0 w 6154875"/>
                <a:gd name="connsiteY7" fmla="*/ 2200813 h 4401624"/>
                <a:gd name="connsiteX8" fmla="*/ 461978 w 6154875"/>
                <a:gd name="connsiteY8" fmla="*/ 1633986 h 4401624"/>
                <a:gd name="connsiteX9" fmla="*/ 871120 w 6154875"/>
                <a:gd name="connsiteY9" fmla="*/ 1499648 h 4401624"/>
                <a:gd name="connsiteX10" fmla="*/ 6154875 w 6154875"/>
                <a:gd name="connsiteY10" fmla="*/ 0 h 4401624"/>
                <a:gd name="connsiteX0" fmla="*/ 6154875 w 6154875"/>
                <a:gd name="connsiteY0" fmla="*/ 0 h 4401624"/>
                <a:gd name="connsiteX1" fmla="*/ 6154875 w 6154875"/>
                <a:gd name="connsiteY1" fmla="*/ 2200812 h 4401624"/>
                <a:gd name="connsiteX2" fmla="*/ 6154875 w 6154875"/>
                <a:gd name="connsiteY2" fmla="*/ 4401624 h 4401624"/>
                <a:gd name="connsiteX3" fmla="*/ 871121 w 6154875"/>
                <a:gd name="connsiteY3" fmla="*/ 2901977 h 4401624"/>
                <a:gd name="connsiteX4" fmla="*/ 696648 w 6154875"/>
                <a:gd name="connsiteY4" fmla="*/ 2835241 h 4401624"/>
                <a:gd name="connsiteX5" fmla="*/ 461978 w 6154875"/>
                <a:gd name="connsiteY5" fmla="*/ 2767640 h 4401624"/>
                <a:gd name="connsiteX6" fmla="*/ 0 w 6154875"/>
                <a:gd name="connsiteY6" fmla="*/ 2200813 h 4401624"/>
                <a:gd name="connsiteX7" fmla="*/ 461978 w 6154875"/>
                <a:gd name="connsiteY7" fmla="*/ 1633986 h 4401624"/>
                <a:gd name="connsiteX8" fmla="*/ 871120 w 6154875"/>
                <a:gd name="connsiteY8" fmla="*/ 1499648 h 4401624"/>
                <a:gd name="connsiteX9" fmla="*/ 6154875 w 6154875"/>
                <a:gd name="connsiteY9" fmla="*/ 0 h 4401624"/>
                <a:gd name="connsiteX0" fmla="*/ 6154875 w 6154875"/>
                <a:gd name="connsiteY0" fmla="*/ 0 h 4401624"/>
                <a:gd name="connsiteX1" fmla="*/ 6154875 w 6154875"/>
                <a:gd name="connsiteY1" fmla="*/ 2200812 h 4401624"/>
                <a:gd name="connsiteX2" fmla="*/ 6154875 w 6154875"/>
                <a:gd name="connsiteY2" fmla="*/ 4401624 h 4401624"/>
                <a:gd name="connsiteX3" fmla="*/ 696648 w 6154875"/>
                <a:gd name="connsiteY3" fmla="*/ 2835241 h 4401624"/>
                <a:gd name="connsiteX4" fmla="*/ 461978 w 6154875"/>
                <a:gd name="connsiteY4" fmla="*/ 2767640 h 4401624"/>
                <a:gd name="connsiteX5" fmla="*/ 0 w 6154875"/>
                <a:gd name="connsiteY5" fmla="*/ 2200813 h 4401624"/>
                <a:gd name="connsiteX6" fmla="*/ 461978 w 6154875"/>
                <a:gd name="connsiteY6" fmla="*/ 1633986 h 4401624"/>
                <a:gd name="connsiteX7" fmla="*/ 871120 w 6154875"/>
                <a:gd name="connsiteY7" fmla="*/ 1499648 h 4401624"/>
                <a:gd name="connsiteX8" fmla="*/ 6154875 w 6154875"/>
                <a:gd name="connsiteY8" fmla="*/ 0 h 440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4875" h="4401624">
                  <a:moveTo>
                    <a:pt x="6154875" y="0"/>
                  </a:moveTo>
                  <a:lnTo>
                    <a:pt x="6154875" y="2200812"/>
                  </a:lnTo>
                  <a:lnTo>
                    <a:pt x="6154875" y="4401624"/>
                  </a:lnTo>
                  <a:lnTo>
                    <a:pt x="696648" y="2835241"/>
                  </a:lnTo>
                  <a:lnTo>
                    <a:pt x="461978" y="2767640"/>
                  </a:lnTo>
                  <a:cubicBezTo>
                    <a:pt x="198328" y="2713690"/>
                    <a:pt x="0" y="2480412"/>
                    <a:pt x="0" y="2200813"/>
                  </a:cubicBezTo>
                  <a:cubicBezTo>
                    <a:pt x="0" y="1921214"/>
                    <a:pt x="198328" y="1687936"/>
                    <a:pt x="461978" y="1633986"/>
                  </a:cubicBezTo>
                  <a:lnTo>
                    <a:pt x="871120" y="1499648"/>
                  </a:lnTo>
                  <a:lnTo>
                    <a:pt x="6154875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2700">
              <a:miter lim="400000"/>
            </a:ln>
            <a:scene3d>
              <a:camera prst="orthographicFront">
                <a:rot lat="21299984" lon="300003" rev="21599983"/>
              </a:camera>
              <a:lightRig rig="threePt" dir="t"/>
            </a:scene3d>
            <a:sp3d>
              <a:bevelT w="152400" h="50800" prst="softRound"/>
              <a:bevelB w="152400" h="50800" prst="softRound"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000" b="1" noProof="1">
                <a:solidFill>
                  <a:schemeClr val="bg1"/>
                </a:solidFill>
              </a:endParaRPr>
            </a:p>
          </p:txBody>
        </p:sp>
      </p:grpSp>
      <p:sp>
        <p:nvSpPr>
          <p:cNvPr id="25" name="Τίτλος 1">
            <a:extLst>
              <a:ext uri="{FF2B5EF4-FFF2-40B4-BE49-F238E27FC236}">
                <a16:creationId xmlns:a16="http://schemas.microsoft.com/office/drawing/2014/main" id="{86CEA792-710E-6F44-8DF5-09421B4CA470}"/>
              </a:ext>
            </a:extLst>
          </p:cNvPr>
          <p:cNvSpPr txBox="1">
            <a:spLocks/>
          </p:cNvSpPr>
          <p:nvPr/>
        </p:nvSpPr>
        <p:spPr>
          <a:xfrm>
            <a:off x="5052005" y="438783"/>
            <a:ext cx="220415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Γένεση</a:t>
            </a:r>
          </a:p>
        </p:txBody>
      </p:sp>
      <p:pic>
        <p:nvPicPr>
          <p:cNvPr id="27" name="Picture 2" descr="https://www.frontiersin.org/files/Articles/300418/fcvm-04-00074-HTML/image_m/fcvm-04-00074-g001.jpg">
            <a:extLst>
              <a:ext uri="{FF2B5EF4-FFF2-40B4-BE49-F238E27FC236}">
                <a16:creationId xmlns:a16="http://schemas.microsoft.com/office/drawing/2014/main" id="{163AC51C-9D7F-054E-A8C1-CA13E4858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" t="-2" r="-1325" b="-9094"/>
          <a:stretch/>
        </p:blipFill>
        <p:spPr bwMode="auto">
          <a:xfrm>
            <a:off x="260155" y="300453"/>
            <a:ext cx="4477386" cy="6546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A855DE4-916F-2E44-A0BA-BE797E288C1C}"/>
              </a:ext>
            </a:extLst>
          </p:cNvPr>
          <p:cNvSpPr/>
          <p:nvPr/>
        </p:nvSpPr>
        <p:spPr>
          <a:xfrm>
            <a:off x="-85277" y="6415568"/>
            <a:ext cx="3968583" cy="291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>
                <a:latin typeface="Bahnschrift" panose="020B0502040204020203" pitchFamily="34" charset="0"/>
              </a:rPr>
              <a:t>Zaldivia</a:t>
            </a:r>
            <a:r>
              <a:rPr lang="en-US" sz="1200" i="1" dirty="0">
                <a:latin typeface="Bahnschrift" panose="020B0502040204020203" pitchFamily="34" charset="0"/>
              </a:rPr>
              <a:t> et al., Front </a:t>
            </a:r>
            <a:r>
              <a:rPr lang="en-US" sz="1200" i="1" dirty="0" err="1">
                <a:latin typeface="Bahnschrift" panose="020B0502040204020203" pitchFamily="34" charset="0"/>
              </a:rPr>
              <a:t>Cardiovasc</a:t>
            </a:r>
            <a:r>
              <a:rPr lang="en-US" sz="1200" i="1" dirty="0">
                <a:latin typeface="Bahnschrift" panose="020B0502040204020203" pitchFamily="34" charset="0"/>
              </a:rPr>
              <a:t> Med., 2017</a:t>
            </a:r>
            <a:endParaRPr lang="el-GR" sz="1200" i="1" dirty="0">
              <a:latin typeface="Bahnschrift" panose="020B0502040204020203" pitchFamily="34" charset="0"/>
            </a:endParaRPr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1E7CF898-C46B-ED4A-B068-54B57E995847}"/>
              </a:ext>
            </a:extLst>
          </p:cNvPr>
          <p:cNvSpPr/>
          <p:nvPr/>
        </p:nvSpPr>
        <p:spPr>
          <a:xfrm>
            <a:off x="5380676" y="2956354"/>
            <a:ext cx="40506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>
                <a:latin typeface="Bahnschrift" panose="020B0502040204020203" pitchFamily="34" charset="0"/>
              </a:rPr>
              <a:t>Αύξηση ενδοκυττάριου </a:t>
            </a:r>
            <a:r>
              <a:rPr lang="en-US" sz="1400" dirty="0">
                <a:latin typeface="Bahnschrift" panose="020B0502040204020203" pitchFamily="34" charset="0"/>
              </a:rPr>
              <a:t>Ca</a:t>
            </a:r>
            <a:r>
              <a:rPr lang="en-US" sz="1400" baseline="30000" dirty="0">
                <a:latin typeface="Bahnschrift" panose="020B0502040204020203" pitchFamily="34" charset="0"/>
              </a:rPr>
              <a:t>+2</a:t>
            </a:r>
            <a:r>
              <a:rPr lang="el-GR" sz="1400" dirty="0">
                <a:latin typeface="Bahnschrift" panose="020B0502040204020203" pitchFamily="34" charset="0"/>
              </a:rPr>
              <a:t> - ενεργοποίηση  </a:t>
            </a:r>
            <a:r>
              <a:rPr lang="el-GR" sz="1400" dirty="0" err="1">
                <a:latin typeface="Bahnschrift" panose="020B0502040204020203" pitchFamily="34" charset="0"/>
              </a:rPr>
              <a:t>καλπαΐνης</a:t>
            </a:r>
            <a:r>
              <a:rPr lang="el-GR" sz="1400" dirty="0">
                <a:latin typeface="Bahnschrift" panose="020B0502040204020203" pitchFamily="34" charset="0"/>
              </a:rPr>
              <a:t> – αναδιοργάνωση </a:t>
            </a:r>
            <a:r>
              <a:rPr lang="el-GR" sz="1400" dirty="0" err="1">
                <a:latin typeface="Bahnschrift" panose="020B0502040204020203" pitchFamily="34" charset="0"/>
              </a:rPr>
              <a:t>κυτταροσκελετού</a:t>
            </a:r>
            <a:r>
              <a:rPr lang="el-GR" sz="1400" dirty="0">
                <a:latin typeface="Bahnschrift" panose="020B0502040204020203" pitchFamily="34" charset="0"/>
              </a:rPr>
              <a:t>.</a:t>
            </a:r>
            <a:endParaRPr lang="en-US" sz="14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 err="1">
                <a:latin typeface="Bahnschrift" panose="020B0502040204020203" pitchFamily="34" charset="0"/>
              </a:rPr>
              <a:t>Μικροκυστιδιοποίηση</a:t>
            </a:r>
            <a:r>
              <a:rPr lang="el-GR" sz="1400" dirty="0">
                <a:latin typeface="Bahnschrift" panose="020B0502040204020203" pitchFamily="34" charset="0"/>
              </a:rPr>
              <a:t>.</a:t>
            </a:r>
          </a:p>
          <a:p>
            <a:pPr algn="just"/>
            <a:endParaRPr lang="en-US" sz="1400" dirty="0">
              <a:latin typeface="Bahnschrift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1400" dirty="0">
                <a:latin typeface="Bahnschrift" panose="020B0502040204020203" pitchFamily="34" charset="0"/>
              </a:rPr>
              <a:t>Εξωτερίκευση PS.</a:t>
            </a:r>
          </a:p>
        </p:txBody>
      </p:sp>
      <p:sp>
        <p:nvSpPr>
          <p:cNvPr id="36" name="Θέση περιεχομένου 2">
            <a:extLst>
              <a:ext uri="{FF2B5EF4-FFF2-40B4-BE49-F238E27FC236}">
                <a16:creationId xmlns:a16="http://schemas.microsoft.com/office/drawing/2014/main" id="{B1D0263C-119F-8146-9A78-C420ADC91E98}"/>
              </a:ext>
            </a:extLst>
          </p:cNvPr>
          <p:cNvSpPr txBox="1">
            <a:spLocks/>
          </p:cNvSpPr>
          <p:nvPr/>
        </p:nvSpPr>
        <p:spPr>
          <a:xfrm>
            <a:off x="7417001" y="1249585"/>
            <a:ext cx="4304826" cy="251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Bahnschrift" panose="020B0502040204020203" pitchFamily="34" charset="0"/>
              </a:rPr>
              <a:t>60–90% </a:t>
            </a:r>
            <a:r>
              <a:rPr lang="el-GR" sz="1800" dirty="0">
                <a:latin typeface="Bahnschrift" panose="020B0502040204020203" pitchFamily="34" charset="0"/>
              </a:rPr>
              <a:t>των </a:t>
            </a:r>
            <a:r>
              <a:rPr lang="el-GR" sz="1800" dirty="0" err="1">
                <a:latin typeface="Bahnschrift" panose="020B0502040204020203" pitchFamily="34" charset="0"/>
              </a:rPr>
              <a:t>μικροκυστιδίων</a:t>
            </a:r>
            <a:r>
              <a:rPr lang="en-US" sz="1800" dirty="0">
                <a:latin typeface="Bahnschrift" panose="020B0502040204020203" pitchFamily="34" charset="0"/>
              </a:rPr>
              <a:t> </a:t>
            </a:r>
            <a:r>
              <a:rPr lang="el-GR" sz="1800" dirty="0">
                <a:latin typeface="Bahnschrift" panose="020B0502040204020203" pitchFamily="34" charset="0"/>
              </a:rPr>
              <a:t>είναι </a:t>
            </a:r>
            <a:r>
              <a:rPr lang="el-GR" sz="1800" dirty="0" err="1">
                <a:latin typeface="Bahnschrift" panose="020B0502040204020203" pitchFamily="34" charset="0"/>
              </a:rPr>
              <a:t>αιμοπεταλιακής</a:t>
            </a:r>
            <a:r>
              <a:rPr lang="el-GR" sz="1800" dirty="0">
                <a:latin typeface="Bahnschrift" panose="020B0502040204020203" pitchFamily="34" charset="0"/>
              </a:rPr>
              <a:t> προέλευσης!!!</a:t>
            </a:r>
            <a:endParaRPr lang="en-US" sz="1800" dirty="0">
              <a:latin typeface="Bahnschrift" panose="020B0502040204020203" pitchFamily="34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37937" y="6034445"/>
            <a:ext cx="2646947" cy="321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9387840" y="4784290"/>
            <a:ext cx="2528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Ενεργοποίηση </a:t>
            </a:r>
            <a:r>
              <a:rPr lang="el-GR" sz="1400" dirty="0" err="1"/>
              <a:t>προθρομβινάσης</a:t>
            </a:r>
            <a:endParaRPr lang="el-GR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95815" y="6173525"/>
            <a:ext cx="2463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Πυροδότηση φαγοκυττάρωσης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32089" y="5393888"/>
            <a:ext cx="144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Ενεργοποίηση </a:t>
            </a:r>
            <a:r>
              <a:rPr lang="en-US" sz="1400" dirty="0"/>
              <a:t>TF</a:t>
            </a:r>
            <a:endParaRPr lang="el-GR" sz="1400" dirty="0"/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6366902" y="4591039"/>
            <a:ext cx="2481943" cy="140694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/>
          <p:cNvCxnSpPr/>
          <p:nvPr/>
        </p:nvCxnSpPr>
        <p:spPr>
          <a:xfrm>
            <a:off x="6403790" y="4608457"/>
            <a:ext cx="3408908" cy="94459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ύγραμμο βέλος σύνδεσης 25"/>
          <p:cNvCxnSpPr/>
          <p:nvPr/>
        </p:nvCxnSpPr>
        <p:spPr>
          <a:xfrm>
            <a:off x="6403790" y="4606373"/>
            <a:ext cx="2984050" cy="30286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Ορθογώνιο 22"/>
          <p:cNvSpPr/>
          <p:nvPr/>
        </p:nvSpPr>
        <p:spPr>
          <a:xfrm>
            <a:off x="8848845" y="148766"/>
            <a:ext cx="307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αιμοπεταλίων</a:t>
            </a:r>
          </a:p>
        </p:txBody>
      </p:sp>
    </p:spTree>
    <p:extLst>
      <p:ext uri="{BB962C8B-B14F-4D97-AF65-F5344CB8AC3E}">
        <p14:creationId xmlns:p14="http://schemas.microsoft.com/office/powerpoint/2010/main" val="214612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486508" y="32995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Αιμόσταση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6829791" y="5122015"/>
            <a:ext cx="523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ahnschrift" panose="020B0502040204020203" pitchFamily="34" charset="0"/>
              </a:rPr>
              <a:t>5. Ενεργοποιούν παράγοντες όπως ο </a:t>
            </a:r>
            <a:r>
              <a:rPr lang="en-US" dirty="0" err="1">
                <a:latin typeface="Bahnschrift" panose="020B0502040204020203" pitchFamily="34" charset="0"/>
              </a:rPr>
              <a:t>FIXa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FVa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FVIIIa</a:t>
            </a:r>
            <a:r>
              <a:rPr lang="en-US" dirty="0">
                <a:latin typeface="Bahnschrift" panose="020B0502040204020203" pitchFamily="34" charset="0"/>
              </a:rPr>
              <a:t>.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23</a:t>
            </a:fld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F1068077-FF04-9C4D-92A5-5E35AE6BF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5" t="8075" r="38276" b="3303"/>
          <a:stretch/>
        </p:blipFill>
        <p:spPr>
          <a:xfrm>
            <a:off x="36062" y="1431248"/>
            <a:ext cx="6318483" cy="4326272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ED0EFD64-8FD6-B147-B103-E67BEC941597}"/>
              </a:ext>
            </a:extLst>
          </p:cNvPr>
          <p:cNvSpPr/>
          <p:nvPr/>
        </p:nvSpPr>
        <p:spPr>
          <a:xfrm>
            <a:off x="198741" y="6002404"/>
            <a:ext cx="456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400" i="1" dirty="0">
                <a:latin typeface="Bahnschrift" panose="020B0502040204020203" pitchFamily="34" charset="0"/>
              </a:rPr>
              <a:t>Reid and Webster, 2012, British Journal of </a:t>
            </a:r>
            <a:r>
              <a:rPr lang="en" sz="1400" i="1" dirty="0" err="1">
                <a:latin typeface="Bahnschrift" panose="020B0502040204020203" pitchFamily="34" charset="0"/>
              </a:rPr>
              <a:t>Anaesthesia</a:t>
            </a:r>
            <a:endParaRPr lang="en" sz="1400" i="1" dirty="0">
              <a:latin typeface="Bahnschrift" panose="020B0502040204020203" pitchFamily="34" charset="0"/>
            </a:endParaRPr>
          </a:p>
          <a:p>
            <a:endParaRPr lang="en" dirty="0">
              <a:effectLst/>
              <a:latin typeface="Times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9335" y="2367250"/>
            <a:ext cx="353094" cy="36933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6537" y="3566155"/>
            <a:ext cx="381000" cy="36933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5000" y="3979789"/>
            <a:ext cx="356937" cy="36933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  <a:endParaRPr lang="el-GR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21964" y="3636602"/>
            <a:ext cx="389021" cy="36933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4900" y="3521853"/>
            <a:ext cx="413084" cy="369332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5</a:t>
            </a:r>
            <a:endParaRPr lang="el-GR" b="1" dirty="0"/>
          </a:p>
        </p:txBody>
      </p:sp>
      <p:sp>
        <p:nvSpPr>
          <p:cNvPr id="19" name="Ορθογώνιο 18"/>
          <p:cNvSpPr/>
          <p:nvPr/>
        </p:nvSpPr>
        <p:spPr>
          <a:xfrm>
            <a:off x="1704733" y="5391253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GpIIb/</a:t>
            </a:r>
            <a:r>
              <a:rPr lang="en-US" dirty="0" err="1">
                <a:latin typeface="Bahnschrift" panose="020B0502040204020203" pitchFamily="34" charset="0"/>
              </a:rPr>
              <a:t>IIIa</a:t>
            </a:r>
            <a:endParaRPr lang="el-GR" dirty="0"/>
          </a:p>
        </p:txBody>
      </p:sp>
      <p:sp>
        <p:nvSpPr>
          <p:cNvPr id="20" name="Ορθογώνιο 19"/>
          <p:cNvSpPr/>
          <p:nvPr/>
        </p:nvSpPr>
        <p:spPr>
          <a:xfrm>
            <a:off x="5351283" y="3671857"/>
            <a:ext cx="1407695" cy="2319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ρθογώνιο 20"/>
          <p:cNvSpPr/>
          <p:nvPr/>
        </p:nvSpPr>
        <p:spPr>
          <a:xfrm>
            <a:off x="8848845" y="148766"/>
            <a:ext cx="307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αιμοπεταλίων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882502" y="1959654"/>
            <a:ext cx="2222205" cy="4326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 21"/>
          <p:cNvSpPr/>
          <p:nvPr/>
        </p:nvSpPr>
        <p:spPr>
          <a:xfrm>
            <a:off x="884999" y="2466530"/>
            <a:ext cx="2222205" cy="4326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48" y="3671857"/>
            <a:ext cx="1134476" cy="67726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" y="3979789"/>
            <a:ext cx="930475" cy="104941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37" y="4634842"/>
            <a:ext cx="1268072" cy="52304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099" y="4159420"/>
            <a:ext cx="1441783" cy="494450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6804991" y="2143721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ahnschrift" panose="020B0502040204020203" pitchFamily="34" charset="0"/>
              </a:rPr>
              <a:t>1. Έκθεση </a:t>
            </a:r>
            <a:r>
              <a:rPr lang="el-GR" dirty="0" err="1">
                <a:latin typeface="Bahnschrift" panose="020B0502040204020203" pitchFamily="34" charset="0"/>
              </a:rPr>
              <a:t>φωσφατιδυλοσερίνης</a:t>
            </a:r>
            <a:r>
              <a:rPr lang="el-GR" dirty="0">
                <a:latin typeface="Bahnschrift" panose="020B0502040204020203" pitchFamily="34" charset="0"/>
              </a:rPr>
              <a:t> από τα μικροκυστίδια αιμοπεταλίων.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6804991" y="2888295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ahnschrift" panose="020B0502040204020203" pitchFamily="34" charset="0"/>
              </a:rPr>
              <a:t>2. Ενεργοποιούνται οι παράγοντες </a:t>
            </a:r>
            <a:r>
              <a:rPr lang="en-US" dirty="0" err="1">
                <a:latin typeface="Bahnschrift" panose="020B0502040204020203" pitchFamily="34" charset="0"/>
              </a:rPr>
              <a:t>FVa</a:t>
            </a:r>
            <a:r>
              <a:rPr lang="en-US" dirty="0">
                <a:latin typeface="Bahnschrift" panose="020B0502040204020203" pitchFamily="34" charset="0"/>
              </a:rPr>
              <a:t> &amp; F</a:t>
            </a:r>
            <a:r>
              <a:rPr lang="el-GR" dirty="0">
                <a:latin typeface="Bahnschrift" panose="020B0502040204020203" pitchFamily="34" charset="0"/>
              </a:rPr>
              <a:t>Χ</a:t>
            </a:r>
            <a:r>
              <a:rPr lang="en-US" dirty="0">
                <a:latin typeface="Bahnschrift" panose="020B0502040204020203" pitchFamily="34" charset="0"/>
              </a:rPr>
              <a:t>a </a:t>
            </a:r>
            <a:r>
              <a:rPr lang="el-GR" dirty="0">
                <a:latin typeface="Bahnschrift" panose="020B0502040204020203" pitchFamily="34" charset="0"/>
              </a:rPr>
              <a:t>και ο </a:t>
            </a:r>
            <a:r>
              <a:rPr lang="en-US" dirty="0">
                <a:latin typeface="Bahnschrift" panose="020B0502040204020203" pitchFamily="34" charset="0"/>
              </a:rPr>
              <a:t>TF.</a:t>
            </a:r>
            <a:r>
              <a:rPr lang="el-GR" dirty="0">
                <a:latin typeface="Bahnschrift" panose="020B0502040204020203" pitchFamily="34" charset="0"/>
              </a:rPr>
              <a:t> Παραγωγή θρομβίνης.</a:t>
            </a:r>
          </a:p>
        </p:txBody>
      </p:sp>
      <p:sp>
        <p:nvSpPr>
          <p:cNvPr id="23" name="Ορθογώνιο 22"/>
          <p:cNvSpPr/>
          <p:nvPr/>
        </p:nvSpPr>
        <p:spPr>
          <a:xfrm>
            <a:off x="6804991" y="3629406"/>
            <a:ext cx="5115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ahnschrift" panose="020B0502040204020203" pitchFamily="34" charset="0"/>
              </a:rPr>
              <a:t>3. Τα μικροκυστίδια προσκολλώνται στο ενδοθήλιο.</a:t>
            </a:r>
          </a:p>
        </p:txBody>
      </p:sp>
      <p:sp>
        <p:nvSpPr>
          <p:cNvPr id="24" name="Ορθογώνιο 23"/>
          <p:cNvSpPr/>
          <p:nvPr/>
        </p:nvSpPr>
        <p:spPr>
          <a:xfrm>
            <a:off x="6829791" y="4377441"/>
            <a:ext cx="5131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Bahnschrift" panose="020B0502040204020203" pitchFamily="34" charset="0"/>
              </a:rPr>
              <a:t>4. Τα αιμοπετάλια αλληλοεπιδρούν με τα μικροκυστίδια.</a:t>
            </a:r>
          </a:p>
        </p:txBody>
      </p:sp>
    </p:spTree>
    <p:extLst>
      <p:ext uri="{BB962C8B-B14F-4D97-AF65-F5344CB8AC3E}">
        <p14:creationId xmlns:p14="http://schemas.microsoft.com/office/powerpoint/2010/main" val="419792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22" grpId="0" animBg="1"/>
      <p:bldP spid="11" grpId="0"/>
      <p:bldP spid="1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0D90624-2C1F-1948-8749-1A9F0AF2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24</a:t>
            </a:fld>
            <a:endParaRPr lang="el-G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5AF2E-099A-434E-BC1E-E47695BE8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783" r="1554" b="1265"/>
          <a:stretch/>
        </p:blipFill>
        <p:spPr bwMode="auto">
          <a:xfrm>
            <a:off x="5301205" y="1562583"/>
            <a:ext cx="6771190" cy="44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771C22A-BE9D-4D4D-B828-B8CC5EB48C10}"/>
              </a:ext>
            </a:extLst>
          </p:cNvPr>
          <p:cNvSpPr/>
          <p:nvPr/>
        </p:nvSpPr>
        <p:spPr>
          <a:xfrm>
            <a:off x="8610600" y="620588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1400" i="1" dirty="0">
                <a:latin typeface="Bahnschrift" panose="020B0502040204020203" pitchFamily="34" charset="0"/>
              </a:rPr>
              <a:t>McVey et al., 2021, Blood</a:t>
            </a:r>
          </a:p>
          <a:p>
            <a:br>
              <a:rPr lang="en" dirty="0"/>
            </a:b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DE1F1ABC-D844-1F4E-971E-F5EA1E59F4C5}"/>
              </a:ext>
            </a:extLst>
          </p:cNvPr>
          <p:cNvSpPr txBox="1">
            <a:spLocks/>
          </p:cNvSpPr>
          <p:nvPr/>
        </p:nvSpPr>
        <p:spPr>
          <a:xfrm>
            <a:off x="488561" y="518098"/>
            <a:ext cx="10651424" cy="7452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TRALI – μη ανοσολογικός τραυματισμός πνευμόνων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C66A87F-288D-254A-9526-50DFC34279BC}"/>
              </a:ext>
            </a:extLst>
          </p:cNvPr>
          <p:cNvSpPr/>
          <p:nvPr/>
        </p:nvSpPr>
        <p:spPr>
          <a:xfrm>
            <a:off x="66611" y="3560769"/>
            <a:ext cx="5732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latin typeface="Bahnschrift" panose="020B0502040204020203" pitchFamily="34" charset="0"/>
              </a:rPr>
              <a:t>Γιατί  τα μικροκυστίδια αιμοπεταλίων βρέθηκε να έχουν:</a:t>
            </a:r>
            <a:endParaRPr lang="en-US" b="1" u="sng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αυξημένο </a:t>
            </a:r>
            <a:r>
              <a:rPr lang="el-GR" dirty="0" err="1">
                <a:latin typeface="Bahnschrift" panose="020B0502040204020203" pitchFamily="34" charset="0"/>
              </a:rPr>
              <a:t>κεραμιδίο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Bahnschrift" panose="020B0502040204020203" pitchFamily="34" charset="0"/>
              </a:rPr>
              <a:t>μειωμένη περιεκτικότητα σε 1-φωσφορική </a:t>
            </a:r>
            <a:r>
              <a:rPr lang="el-GR" dirty="0" err="1">
                <a:latin typeface="Bahnschrift" panose="020B0502040204020203" pitchFamily="34" charset="0"/>
              </a:rPr>
              <a:t>σφιγγοσίνη</a:t>
            </a:r>
            <a:r>
              <a:rPr lang="el-GR" dirty="0">
                <a:latin typeface="Bahnschrift" panose="020B0502040204020203" pitchFamily="34" charset="0"/>
              </a:rPr>
              <a:t> (</a:t>
            </a:r>
            <a:r>
              <a:rPr lang="en" dirty="0">
                <a:latin typeface="Bahnschrift" panose="020B0502040204020203" pitchFamily="34" charset="0"/>
              </a:rPr>
              <a:t>S1P)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78267" y="600240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b="1" u="sng" dirty="0">
                <a:latin typeface="Bahnschrift" panose="020B0502040204020203" pitchFamily="34" charset="0"/>
              </a:rPr>
              <a:t>Πλύσιμο των αιμοπεταλίων</a:t>
            </a:r>
            <a:r>
              <a:rPr lang="el-GR" sz="2000" b="1" dirty="0">
                <a:latin typeface="Bahnschrift" panose="020B0502040204020203" pitchFamily="34" charset="0"/>
              </a:rPr>
              <a:t> </a:t>
            </a:r>
            <a:r>
              <a:rPr lang="el-GR" sz="2000" dirty="0">
                <a:latin typeface="Bahnschrift" panose="020B0502040204020203" pitchFamily="34" charset="0"/>
              </a:rPr>
              <a:t>πιθανά να μειώνει την εμφάνιση </a:t>
            </a:r>
            <a:r>
              <a:rPr lang="en-US" sz="2000" dirty="0">
                <a:latin typeface="Bahnschrift" panose="020B0502040204020203" pitchFamily="34" charset="0"/>
              </a:rPr>
              <a:t>TRALI….</a:t>
            </a:r>
            <a:endParaRPr lang="el-GR" sz="2000" dirty="0">
              <a:latin typeface="Bahnschrift" panose="020B0502040204020203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8848845" y="148766"/>
            <a:ext cx="307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αιμοπεταλίων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65860" y="1227979"/>
            <a:ext cx="5458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Bahnschrift" panose="020B0502040204020203" pitchFamily="34" charset="0"/>
              </a:rPr>
              <a:t>Τα μικροκυστίδια που προέρχονται από αποθηκευμένα αιμοπετάλια ευθύνονται για την εμφάνιση TRALI.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8980" y="3330499"/>
            <a:ext cx="108843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sz="1200" b="1" dirty="0"/>
              <a:t>Ενδοθηλιακός</a:t>
            </a:r>
          </a:p>
          <a:p>
            <a:r>
              <a:rPr lang="el-GR" sz="1200" b="1" dirty="0"/>
              <a:t> φραγμός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01655" y="3330498"/>
            <a:ext cx="79034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sz="1200" b="1" dirty="0"/>
              <a:t>Βλάβη </a:t>
            </a:r>
          </a:p>
          <a:p>
            <a:r>
              <a:rPr lang="el-GR" sz="1200" b="1" dirty="0"/>
              <a:t>φραγμού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1442" y="5036861"/>
            <a:ext cx="243753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Πνευμονικά ενδοθηλιακά κύτταρα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8818798" y="3204883"/>
            <a:ext cx="3322674" cy="3000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Γραφικό 14" descr="Μαθήτρια">
            <a:extLst>
              <a:ext uri="{FF2B5EF4-FFF2-40B4-BE49-F238E27FC236}">
                <a16:creationId xmlns:a16="http://schemas.microsoft.com/office/drawing/2014/main" id="{C4DFA902-6BB1-EC4A-8CC1-2D5E3C4A3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7701" y="2497683"/>
            <a:ext cx="1007806" cy="1007806"/>
          </a:xfrm>
          <a:prstGeom prst="rect">
            <a:avLst/>
          </a:prstGeom>
        </p:spPr>
      </p:pic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F3175FE9-7B16-3C4B-BB5D-4420BB58A386}"/>
              </a:ext>
            </a:extLst>
          </p:cNvPr>
          <p:cNvGrpSpPr/>
          <p:nvPr/>
        </p:nvGrpSpPr>
        <p:grpSpPr>
          <a:xfrm>
            <a:off x="2332323" y="1816198"/>
            <a:ext cx="1201083" cy="1201083"/>
            <a:chOff x="3856820" y="1834799"/>
            <a:chExt cx="1201083" cy="1201083"/>
          </a:xfrm>
        </p:grpSpPr>
        <p:pic>
          <p:nvPicPr>
            <p:cNvPr id="16" name="Γραφικό 15" descr="Συννεφάκι σκέψης">
              <a:extLst>
                <a:ext uri="{FF2B5EF4-FFF2-40B4-BE49-F238E27FC236}">
                  <a16:creationId xmlns:a16="http://schemas.microsoft.com/office/drawing/2014/main" id="{082A1948-55EA-764C-8768-28A160079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3856820" y="1834799"/>
              <a:ext cx="1201083" cy="12010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C435DD-5295-A347-B795-5DBCDD6B6469}"/>
                </a:ext>
              </a:extLst>
            </p:cNvPr>
            <p:cNvSpPr txBox="1"/>
            <p:nvPr/>
          </p:nvSpPr>
          <p:spPr>
            <a:xfrm>
              <a:off x="4175124" y="2146952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Πώς;  </a:t>
              </a:r>
            </a:p>
          </p:txBody>
        </p:sp>
      </p:grpSp>
      <p:pic>
        <p:nvPicPr>
          <p:cNvPr id="22" name="Γραφικό 21" descr="Μπανιέρα">
            <a:extLst>
              <a:ext uri="{FF2B5EF4-FFF2-40B4-BE49-F238E27FC236}">
                <a16:creationId xmlns:a16="http://schemas.microsoft.com/office/drawing/2014/main" id="{9EB5CE20-4576-C448-B8F5-E09A2C4CB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9216" y="5804978"/>
            <a:ext cx="1335775" cy="13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9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Ομάδα 7"/>
          <p:cNvGrpSpPr/>
          <p:nvPr/>
        </p:nvGrpSpPr>
        <p:grpSpPr>
          <a:xfrm>
            <a:off x="8216765" y="3628724"/>
            <a:ext cx="3975235" cy="2821105"/>
            <a:chOff x="453620" y="1978275"/>
            <a:chExt cx="6168561" cy="4302292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F1068077-FF04-9C4D-92A5-5E35AE6BF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43" t="8075" r="42893" b="3795"/>
            <a:stretch/>
          </p:blipFill>
          <p:spPr>
            <a:xfrm>
              <a:off x="453620" y="1978275"/>
              <a:ext cx="6033806" cy="4302292"/>
            </a:xfrm>
            <a:prstGeom prst="rect">
              <a:avLst/>
            </a:prstGeom>
          </p:spPr>
        </p:pic>
        <p:sp>
          <p:nvSpPr>
            <p:cNvPr id="6" name="Ορθογώνιο 5"/>
            <p:cNvSpPr/>
            <p:nvPr/>
          </p:nvSpPr>
          <p:spPr>
            <a:xfrm>
              <a:off x="5101389" y="3003082"/>
              <a:ext cx="1386038" cy="683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5927557" y="4820652"/>
              <a:ext cx="694624" cy="367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Ε) Πώς επιδρούν τα </a:t>
            </a:r>
            <a:r>
              <a:rPr lang="el-GR" sz="3200" b="1" dirty="0" err="1">
                <a:latin typeface="Bahnschrift" panose="020B0502040204020203" pitchFamily="34" charset="0"/>
              </a:rPr>
              <a:t>αιμοπεταλιακά</a:t>
            </a:r>
            <a:r>
              <a:rPr lang="el-GR" sz="3200" b="1" dirty="0">
                <a:latin typeface="Bahnschrift" panose="020B0502040204020203" pitchFamily="34" charset="0"/>
              </a:rPr>
              <a:t>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3200" b="1" dirty="0">
                <a:latin typeface="Bahnschrift" panose="020B0502040204020203" pitchFamily="34" charset="0"/>
              </a:rPr>
              <a:t> στην αιμόσταση</a:t>
            </a:r>
            <a:r>
              <a:rPr lang="en-US" sz="3200" b="1" dirty="0">
                <a:latin typeface="Bahnschrift" panose="020B0502040204020203" pitchFamily="34" charset="0"/>
              </a:rPr>
              <a:t>;</a:t>
            </a:r>
            <a:endParaRPr lang="el-GR" sz="3200" b="1" dirty="0">
              <a:latin typeface="Bahnschrift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96177"/>
            <a:ext cx="10515600" cy="4280786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Με την έκθεση </a:t>
            </a:r>
            <a:r>
              <a:rPr lang="en-US" dirty="0">
                <a:latin typeface="Bahnschrift" panose="020B0502040204020203" pitchFamily="34" charset="0"/>
              </a:rPr>
              <a:t>PS (</a:t>
            </a:r>
            <a:r>
              <a:rPr lang="en-US" dirty="0" err="1">
                <a:latin typeface="Bahnschrift" panose="020B0502040204020203" pitchFamily="34" charset="0"/>
              </a:rPr>
              <a:t>Va</a:t>
            </a:r>
            <a:r>
              <a:rPr lang="en-US" dirty="0">
                <a:latin typeface="Bahnschrift" panose="020B0502040204020203" pitchFamily="34" charset="0"/>
              </a:rPr>
              <a:t>, </a:t>
            </a:r>
            <a:r>
              <a:rPr lang="en-US" dirty="0" err="1">
                <a:latin typeface="Bahnschrift" panose="020B0502040204020203" pitchFamily="34" charset="0"/>
              </a:rPr>
              <a:t>Xa</a:t>
            </a:r>
            <a:r>
              <a:rPr lang="el-GR" dirty="0">
                <a:latin typeface="Bahnschrift" panose="020B0502040204020203" pitchFamily="34" charset="0"/>
              </a:rPr>
              <a:t>, </a:t>
            </a:r>
            <a:r>
              <a:rPr lang="en-US" dirty="0">
                <a:latin typeface="Bahnschrift" panose="020B0502040204020203" pitchFamily="34" charset="0"/>
              </a:rPr>
              <a:t>TF)</a:t>
            </a:r>
            <a:r>
              <a:rPr lang="el-GR" dirty="0">
                <a:latin typeface="Bahnschrift" panose="020B0502040204020203" pitchFamily="34" charset="0"/>
              </a:rPr>
              <a:t>;</a:t>
            </a:r>
            <a:endParaRPr lang="en-US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Με την πρόσδεση σε </a:t>
            </a:r>
            <a:r>
              <a:rPr lang="el-GR" dirty="0" err="1">
                <a:latin typeface="Bahnschrift" panose="020B0502040204020203" pitchFamily="34" charset="0"/>
              </a:rPr>
              <a:t>υπο</a:t>
            </a:r>
            <a:r>
              <a:rPr lang="el-GR" dirty="0">
                <a:latin typeface="Bahnschrift" panose="020B0502040204020203" pitchFamily="34" charset="0"/>
              </a:rPr>
              <a:t>-ενδοθηλιακή μήτρα μέσω </a:t>
            </a:r>
            <a:r>
              <a:rPr lang="en-US" dirty="0">
                <a:latin typeface="Bahnschrift" panose="020B0502040204020203" pitchFamily="34" charset="0"/>
              </a:rPr>
              <a:t>GPIIb/</a:t>
            </a:r>
            <a:r>
              <a:rPr lang="en-US" dirty="0" err="1">
                <a:latin typeface="Bahnschrift" panose="020B0502040204020203" pitchFamily="34" charset="0"/>
              </a:rPr>
              <a:t>IIIa</a:t>
            </a:r>
            <a:r>
              <a:rPr lang="en-US" dirty="0">
                <a:latin typeface="Bahnschrift" panose="020B0502040204020203" pitchFamily="34" charset="0"/>
              </a:rPr>
              <a:t> – </a:t>
            </a:r>
            <a:r>
              <a:rPr lang="el-GR" dirty="0">
                <a:latin typeface="Bahnschrift" panose="020B0502040204020203" pitchFamily="34" charset="0"/>
              </a:rPr>
              <a:t>συσσώρευση </a:t>
            </a:r>
            <a:r>
              <a:rPr lang="en-US" dirty="0">
                <a:latin typeface="Bahnschrift" panose="020B0502040204020203" pitchFamily="34" charset="0"/>
              </a:rPr>
              <a:t>PLTs</a:t>
            </a:r>
            <a:r>
              <a:rPr lang="el-GR" dirty="0">
                <a:latin typeface="Bahnschrift" panose="020B0502040204020203" pitchFamily="34" charset="0"/>
              </a:rPr>
              <a:t>;</a:t>
            </a:r>
            <a:endParaRPr lang="en-US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Με θέσεις πρόσδεσης για τους </a:t>
            </a:r>
            <a:r>
              <a:rPr lang="en-US" dirty="0">
                <a:latin typeface="Bahnschrift" panose="020B0502040204020203" pitchFamily="34" charset="0"/>
              </a:rPr>
              <a:t>FIX, FX </a:t>
            </a:r>
            <a:r>
              <a:rPr lang="el-GR" dirty="0">
                <a:latin typeface="Bahnschrift" panose="020B0502040204020203" pitchFamily="34" charset="0"/>
              </a:rPr>
              <a:t>και </a:t>
            </a:r>
            <a:r>
              <a:rPr lang="en-US" dirty="0">
                <a:latin typeface="Bahnschrift" panose="020B0502040204020203" pitchFamily="34" charset="0"/>
              </a:rPr>
              <a:t>FVIII</a:t>
            </a:r>
            <a:r>
              <a:rPr lang="el-GR" dirty="0">
                <a:latin typeface="Bahnschrift" panose="020B0502040204020203" pitchFamily="34" charset="0"/>
              </a:rPr>
              <a:t>;</a:t>
            </a:r>
            <a:endParaRPr lang="en-US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Όλα τα παραπάνω;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25</a:t>
            </a:fld>
            <a:endParaRPr lang="el-GR"/>
          </a:p>
        </p:txBody>
      </p:sp>
      <p:sp>
        <p:nvSpPr>
          <p:cNvPr id="9" name="Οβάλ 8"/>
          <p:cNvSpPr/>
          <p:nvPr/>
        </p:nvSpPr>
        <p:spPr>
          <a:xfrm>
            <a:off x="838200" y="5496581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71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03626"/>
            <a:ext cx="10515600" cy="847658"/>
          </a:xfrm>
        </p:spPr>
        <p:txBody>
          <a:bodyPr>
            <a:normAutofit fontScale="90000"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ΣΤ) Ποιο από τα παρακάτω ισχύει για τα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3200" b="1" dirty="0">
                <a:latin typeface="Bahnschrift" panose="020B0502040204020203" pitchFamily="34" charset="0"/>
              </a:rPr>
              <a:t> αίματος</a:t>
            </a:r>
            <a:r>
              <a:rPr lang="en-US" sz="3200" b="1" dirty="0">
                <a:latin typeface="Bahnschrift" panose="020B0502040204020203" pitchFamily="34" charset="0"/>
              </a:rPr>
              <a:t>;</a:t>
            </a:r>
            <a:endParaRPr lang="el-GR" sz="3200" b="1" dirty="0">
              <a:latin typeface="Bahnschrift" panose="020B0502040204020203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700499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απαραίτητα για την ομοιόσταση της αιμόστασης;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  <a:sym typeface="Wingdings" panose="05000000000000000000" pitchFamily="2" charset="2"/>
              </a:rPr>
              <a:t>Μπορούν να οδηγήσουν </a:t>
            </a:r>
            <a:r>
              <a:rPr lang="el-GR" dirty="0" err="1">
                <a:latin typeface="Bahnschrift" panose="020B0502040204020203" pitchFamily="34" charset="0"/>
              </a:rPr>
              <a:t>μετα-μεταγγισιακές</a:t>
            </a:r>
            <a:r>
              <a:rPr lang="el-GR" dirty="0">
                <a:latin typeface="Bahnschrift" panose="020B0502040204020203" pitchFamily="34" charset="0"/>
              </a:rPr>
              <a:t> επιπλοκές;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Έχουν </a:t>
            </a:r>
            <a:r>
              <a:rPr lang="el-GR" dirty="0" err="1">
                <a:latin typeface="Bahnschrift" panose="020B0502040204020203" pitchFamily="34" charset="0"/>
              </a:rPr>
              <a:t>ινωδολυτική</a:t>
            </a:r>
            <a:r>
              <a:rPr lang="el-GR" dirty="0">
                <a:latin typeface="Bahnschrift" panose="020B0502040204020203" pitchFamily="34" charset="0"/>
              </a:rPr>
              <a:t> δράση;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Ισχύουν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όλα</a:t>
            </a:r>
            <a:r>
              <a:rPr lang="el-GR" dirty="0">
                <a:latin typeface="Bahnschrift" panose="020B0502040204020203" pitchFamily="34" charset="0"/>
              </a:rPr>
              <a:t> τα παραπάνω;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arenR"/>
            </a:pP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26</a:t>
            </a:fld>
            <a:endParaRPr lang="el-GR"/>
          </a:p>
        </p:txBody>
      </p:sp>
      <p:sp>
        <p:nvSpPr>
          <p:cNvPr id="6" name="Οβάλ 5"/>
          <p:cNvSpPr/>
          <p:nvPr/>
        </p:nvSpPr>
        <p:spPr>
          <a:xfrm>
            <a:off x="838200" y="4937764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5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99076"/>
            <a:ext cx="10515600" cy="712904"/>
          </a:xfrm>
        </p:spPr>
        <p:txBody>
          <a:bodyPr>
            <a:normAutofit fontScale="90000"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Ζ) Ποιο από τα παρακάτω ισχύει για τη </a:t>
            </a:r>
            <a:r>
              <a:rPr lang="el-GR" sz="3200" b="1" dirty="0" err="1">
                <a:latin typeface="Bahnschrift" panose="020B0502040204020203" pitchFamily="34" charset="0"/>
              </a:rPr>
              <a:t>φωσφατιδυλοσερίνη</a:t>
            </a:r>
            <a:r>
              <a:rPr lang="el-GR" sz="3200" b="1" dirty="0">
                <a:latin typeface="Bahnschrift" panose="020B0502040204020203" pitchFamily="34" charset="0"/>
              </a:rPr>
              <a:t> των </a:t>
            </a:r>
            <a:r>
              <a:rPr lang="el-GR" sz="3200" b="1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3200" b="1" dirty="0">
                <a:latin typeface="Bahnschrift" panose="020B0502040204020203" pitchFamily="34" charset="0"/>
              </a:rPr>
              <a:t>;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76022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το </a:t>
            </a:r>
            <a:r>
              <a:rPr lang="el-GR" u="sng" dirty="0">
                <a:latin typeface="Bahnschrift" panose="020B0502040204020203" pitchFamily="34" charset="0"/>
              </a:rPr>
              <a:t>μοναδικό</a:t>
            </a:r>
            <a:r>
              <a:rPr lang="el-GR" dirty="0">
                <a:latin typeface="Bahnschrift" panose="020B0502040204020203" pitchFamily="34" charset="0"/>
              </a:rPr>
              <a:t> μόριο με το οποίο τα </a:t>
            </a:r>
            <a:r>
              <a:rPr lang="en-US" dirty="0">
                <a:latin typeface="Bahnschrift" panose="020B0502040204020203" pitchFamily="34" charset="0"/>
              </a:rPr>
              <a:t>MVs </a:t>
            </a:r>
            <a:r>
              <a:rPr lang="el-GR" dirty="0">
                <a:latin typeface="Bahnschrift" panose="020B0502040204020203" pitchFamily="34" charset="0"/>
              </a:rPr>
              <a:t>συμμετέχουν στην αιμόσταση;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το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κύριο</a:t>
            </a:r>
            <a:r>
              <a:rPr lang="el-GR" dirty="0">
                <a:latin typeface="Bahnschrift" panose="020B0502040204020203" pitchFamily="34" charset="0"/>
              </a:rPr>
              <a:t> μόριο με το οποίο τα </a:t>
            </a:r>
            <a:r>
              <a:rPr lang="en-US" dirty="0">
                <a:latin typeface="Bahnschrift" panose="020B0502040204020203" pitchFamily="34" charset="0"/>
              </a:rPr>
              <a:t>MVs </a:t>
            </a:r>
            <a:r>
              <a:rPr lang="el-GR" dirty="0">
                <a:latin typeface="Bahnschrift" panose="020B0502040204020203" pitchFamily="34" charset="0"/>
              </a:rPr>
              <a:t>συμμετέχουν στην αιμόσταση;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Συμμετέχει στη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μεταφορά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κυστιδιακού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υλικού </a:t>
            </a:r>
            <a:r>
              <a:rPr lang="el-GR" dirty="0">
                <a:latin typeface="Bahnschrift" panose="020B0502040204020203" pitchFamily="34" charset="0"/>
              </a:rPr>
              <a:t>σε κύτταρα στόχους;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ένα γενικό μόριο χαρακτηρισμού των </a:t>
            </a:r>
            <a:r>
              <a:rPr lang="el-GR" dirty="0" err="1">
                <a:latin typeface="Bahnschrift" panose="020B0502040204020203" pitchFamily="34" charset="0"/>
              </a:rPr>
              <a:t>μικροκυστιδίων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l-GR" dirty="0">
                <a:latin typeface="Bahnschrift" panose="020B0502040204020203" pitchFamily="34" charset="0"/>
              </a:rPr>
              <a:t>καθώς υπάρχει στην επιφάνεια όλων;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27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790073" y="2867325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/>
          <p:cNvSpPr/>
          <p:nvPr/>
        </p:nvSpPr>
        <p:spPr>
          <a:xfrm>
            <a:off x="790072" y="3858628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99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496340" y="559723"/>
            <a:ext cx="10515600" cy="633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Τι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κυστίδια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έχουν βρεθεί στο 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FFP 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και το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κρυοκαθ</a:t>
            </a:r>
            <a:r>
              <a:rPr lang="en-US" sz="2800" b="1" dirty="0" err="1">
                <a:latin typeface="Bahnschrift" panose="020B0502040204020203" pitchFamily="34" charset="0"/>
                <a:ea typeface="+mn-ea"/>
                <a:cs typeface="+mn-cs"/>
              </a:rPr>
              <a:t>ί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ζημα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;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52814" y="1432506"/>
            <a:ext cx="90893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Μικροκυστίδια κυρίως αιμοπεταλίων.</a:t>
            </a:r>
            <a:endParaRPr lang="el-GR" i="1" dirty="0">
              <a:latin typeface="Bahnschrift" panose="020B0502040204020203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Παράγονται κατά την παρασκευή </a:t>
            </a:r>
            <a:r>
              <a:rPr lang="el-GR" i="1" dirty="0">
                <a:latin typeface="Bahnschrift" panose="020B0502040204020203" pitchFamily="34" charset="0"/>
              </a:rPr>
              <a:t>(</a:t>
            </a:r>
            <a:r>
              <a:rPr lang="el-GR" i="1" dirty="0" err="1">
                <a:latin typeface="Bahnschrift" panose="020B0502040204020203" pitchFamily="34" charset="0"/>
              </a:rPr>
              <a:t>φυγοκέντρηση</a:t>
            </a:r>
            <a:r>
              <a:rPr lang="el-GR" i="1" dirty="0">
                <a:latin typeface="Bahnschrift" panose="020B0502040204020203" pitchFamily="34" charset="0"/>
              </a:rPr>
              <a:t>)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Στη </a:t>
            </a:r>
            <a:r>
              <a:rPr lang="el-GR" dirty="0" err="1">
                <a:latin typeface="Bahnschrift" panose="020B0502040204020203" pitchFamily="34" charset="0"/>
              </a:rPr>
              <a:t>βαθεία</a:t>
            </a:r>
            <a:r>
              <a:rPr lang="el-GR" dirty="0">
                <a:latin typeface="Bahnschrift" panose="020B0502040204020203" pitchFamily="34" charset="0"/>
              </a:rPr>
              <a:t> κατάψυξη/απόψυξη τα μικροκυστίδια αυξάνονται εάν στο παράγωγο υπάρχουν κύτταρα αίματος!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Προκαλούν </a:t>
            </a:r>
            <a:r>
              <a:rPr lang="el-GR" dirty="0" err="1">
                <a:latin typeface="Bahnschrift" panose="020B0502040204020203" pitchFamily="34" charset="0"/>
              </a:rPr>
              <a:t>θρομβωτικά</a:t>
            </a:r>
            <a:r>
              <a:rPr lang="el-GR" dirty="0">
                <a:latin typeface="Bahnschrift" panose="020B0502040204020203" pitchFamily="34" charset="0"/>
              </a:rPr>
              <a:t> επεισόδια.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28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1701" t="18406" r="4253" b="1274"/>
          <a:stretch/>
        </p:blipFill>
        <p:spPr>
          <a:xfrm>
            <a:off x="9264224" y="1684418"/>
            <a:ext cx="2690112" cy="3857854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7D55C26-2B2B-E348-AB4B-7204BF8B338A}"/>
              </a:ext>
            </a:extLst>
          </p:cNvPr>
          <p:cNvSpPr/>
          <p:nvPr/>
        </p:nvSpPr>
        <p:spPr>
          <a:xfrm>
            <a:off x="2288971" y="5501478"/>
            <a:ext cx="51789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l-GR" dirty="0">
                <a:latin typeface="Bahnschrift" panose="020B0502040204020203" pitchFamily="34" charset="0"/>
              </a:rPr>
              <a:t>Μία μονάδα </a:t>
            </a:r>
            <a:r>
              <a:rPr lang="el-GR" dirty="0" err="1">
                <a:latin typeface="Bahnschrift" panose="020B0502040204020203" pitchFamily="34" charset="0"/>
              </a:rPr>
              <a:t>κρυοκαθιζήματος</a:t>
            </a:r>
            <a:r>
              <a:rPr lang="el-GR" dirty="0">
                <a:latin typeface="Bahnschrift" panose="020B0502040204020203" pitchFamily="34" charset="0"/>
              </a:rPr>
              <a:t> περιέχει αριθμό </a:t>
            </a:r>
            <a:r>
              <a:rPr lang="el-GR" dirty="0" err="1">
                <a:latin typeface="Bahnschrift" panose="020B0502040204020203" pitchFamily="34" charset="0"/>
              </a:rPr>
              <a:t>μικροκυστιδίων</a:t>
            </a:r>
            <a:r>
              <a:rPr lang="el-GR" dirty="0">
                <a:latin typeface="Bahnschrift" panose="020B0502040204020203" pitchFamily="34" charset="0"/>
              </a:rPr>
              <a:t> ίσο με 4</a:t>
            </a:r>
            <a:r>
              <a:rPr lang="en-US" dirty="0">
                <a:latin typeface="Bahnschrift" panose="020B0502040204020203" pitchFamily="34" charset="0"/>
              </a:rPr>
              <a:t>x10</a:t>
            </a:r>
            <a:r>
              <a:rPr lang="en-US" baseline="30000" dirty="0">
                <a:latin typeface="Bahnschrift" panose="020B0502040204020203" pitchFamily="34" charset="0"/>
              </a:rPr>
              <a:t>9</a:t>
            </a:r>
            <a:r>
              <a:rPr lang="en-US" dirty="0">
                <a:latin typeface="Bahnschrift" panose="020B0502040204020203" pitchFamily="34" charset="0"/>
              </a:rPr>
              <a:t> PLTs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81EF6DF-4382-4447-9AC9-4014EAAD523F}"/>
              </a:ext>
            </a:extLst>
          </p:cNvPr>
          <p:cNvSpPr/>
          <p:nvPr/>
        </p:nvSpPr>
        <p:spPr>
          <a:xfrm>
            <a:off x="1171647" y="3928938"/>
            <a:ext cx="703161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l-GR" dirty="0">
                <a:latin typeface="Bahnschrift" panose="020B0502040204020203" pitchFamily="34" charset="0"/>
              </a:rPr>
              <a:t>Το </a:t>
            </a:r>
            <a:r>
              <a:rPr lang="en-US" dirty="0">
                <a:latin typeface="Bahnschrift" panose="020B0502040204020203" pitchFamily="34" charset="0"/>
              </a:rPr>
              <a:t>FFP </a:t>
            </a:r>
            <a:r>
              <a:rPr lang="el-GR" dirty="0">
                <a:latin typeface="Bahnschrift" panose="020B0502040204020203" pitchFamily="34" charset="0"/>
              </a:rPr>
              <a:t>που προέρχεται από </a:t>
            </a:r>
            <a:r>
              <a:rPr lang="el-GR" dirty="0" err="1">
                <a:latin typeface="Bahnschrift" panose="020B0502040204020203" pitchFamily="34" charset="0"/>
              </a:rPr>
              <a:t>φυγοκέντρηση</a:t>
            </a:r>
            <a:r>
              <a:rPr lang="el-GR" dirty="0">
                <a:latin typeface="Bahnschrift" panose="020B0502040204020203" pitchFamily="34" charset="0"/>
              </a:rPr>
              <a:t> ολικού αίματος στους 4</a:t>
            </a:r>
            <a:r>
              <a:rPr lang="el-GR" baseline="30000" dirty="0">
                <a:latin typeface="Bahnschrift" panose="020B0502040204020203" pitchFamily="34" charset="0"/>
              </a:rPr>
              <a:t>ο</a:t>
            </a:r>
            <a:r>
              <a:rPr lang="en-US" dirty="0">
                <a:latin typeface="Bahnschrift" panose="020B0502040204020203" pitchFamily="34" charset="0"/>
              </a:rPr>
              <a:t>C</a:t>
            </a:r>
            <a:r>
              <a:rPr lang="el-GR" dirty="0">
                <a:latin typeface="Bahnschrift" panose="020B0502040204020203" pitchFamily="34" charset="0"/>
              </a:rPr>
              <a:t>,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l-GR" b="1" u="sng" dirty="0">
                <a:latin typeface="Bahnschrift" panose="020B0502040204020203" pitchFamily="34" charset="0"/>
              </a:rPr>
              <a:t>χωρίς την παραγωγή αιμοπεταλίων,</a:t>
            </a:r>
            <a:r>
              <a:rPr lang="el-GR" dirty="0">
                <a:latin typeface="Bahnschrift" panose="020B0502040204020203" pitchFamily="34" charset="0"/>
              </a:rPr>
              <a:t> περιέχει περισσότερα </a:t>
            </a:r>
            <a:r>
              <a:rPr lang="el-GR" dirty="0" err="1">
                <a:latin typeface="Bahnschrift" panose="020B0502040204020203" pitchFamily="34" charset="0"/>
              </a:rPr>
              <a:t>μικροκυστίδια</a:t>
            </a:r>
            <a:r>
              <a:rPr lang="el-GR" dirty="0">
                <a:latin typeface="Bahnschrift" panose="020B0502040204020203" pitchFamily="34" charset="0"/>
              </a:rPr>
              <a:t> </a:t>
            </a:r>
            <a:r>
              <a:rPr lang="el-GR" dirty="0" err="1">
                <a:latin typeface="Bahnschrift" panose="020B0502040204020203" pitchFamily="34" charset="0"/>
              </a:rPr>
              <a:t>αιμοπεταλιακής</a:t>
            </a:r>
            <a:r>
              <a:rPr lang="el-GR" dirty="0">
                <a:latin typeface="Bahnschrift" panose="020B0502040204020203" pitchFamily="34" charset="0"/>
              </a:rPr>
              <a:t> προέλευσης.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5742011C-853D-6046-84CC-C7A9A47F9D7E}"/>
              </a:ext>
            </a:extLst>
          </p:cNvPr>
          <p:cNvSpPr/>
          <p:nvPr/>
        </p:nvSpPr>
        <p:spPr>
          <a:xfrm>
            <a:off x="7416121" y="6292135"/>
            <a:ext cx="3725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>
                <a:latin typeface="Bahnschrift" panose="020B0502040204020203" pitchFamily="34" charset="0"/>
              </a:rPr>
              <a:t>Kriebardis</a:t>
            </a:r>
            <a:r>
              <a:rPr lang="el-GR" sz="1400" i="1" dirty="0">
                <a:latin typeface="Bahnschrift" panose="020B0502040204020203" pitchFamily="34" charset="0"/>
              </a:rPr>
              <a:t> </a:t>
            </a:r>
            <a:r>
              <a:rPr lang="en-US" sz="1400" i="1" dirty="0">
                <a:latin typeface="Bahnschrift" panose="020B0502040204020203" pitchFamily="34" charset="0"/>
              </a:rPr>
              <a:t>et al, 2016, Blood Transfusion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7735943" y="49977"/>
            <a:ext cx="449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Μικροκυστίδια στο </a:t>
            </a:r>
            <a:r>
              <a:rPr lang="en-US" b="1" dirty="0"/>
              <a:t>FFP</a:t>
            </a:r>
            <a:r>
              <a:rPr lang="el-GR" b="1" dirty="0"/>
              <a:t> και το </a:t>
            </a:r>
            <a:r>
              <a:rPr lang="el-GR" b="1" dirty="0" err="1"/>
              <a:t>κρυοκαθίζημα</a:t>
            </a:r>
            <a:endParaRPr lang="el-GR" b="1" dirty="0"/>
          </a:p>
        </p:txBody>
      </p:sp>
      <p:sp>
        <p:nvSpPr>
          <p:cNvPr id="6" name="Οβάλ 5"/>
          <p:cNvSpPr/>
          <p:nvPr/>
        </p:nvSpPr>
        <p:spPr>
          <a:xfrm>
            <a:off x="9408040" y="4338783"/>
            <a:ext cx="1148318" cy="117829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403" y="3497465"/>
            <a:ext cx="1148317" cy="1033080"/>
          </a:xfrm>
          <a:prstGeom prst="rect">
            <a:avLst/>
          </a:prstGeom>
        </p:spPr>
      </p:pic>
      <p:pic>
        <p:nvPicPr>
          <p:cNvPr id="17" name="Γραφικό 16" descr="Πίσω RTL">
            <a:extLst>
              <a:ext uri="{FF2B5EF4-FFF2-40B4-BE49-F238E27FC236}">
                <a16:creationId xmlns:a16="http://schemas.microsoft.com/office/drawing/2014/main" id="{900685EA-DA48-A04B-9EA4-998ECED5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8352" y="3424383"/>
            <a:ext cx="914400" cy="914400"/>
          </a:xfrm>
          <a:prstGeom prst="rect">
            <a:avLst/>
          </a:prstGeom>
        </p:spPr>
      </p:pic>
      <p:pic>
        <p:nvPicPr>
          <p:cNvPr id="19" name="Γραφικό 18" descr="Πίσω RTL">
            <a:extLst>
              <a:ext uri="{FF2B5EF4-FFF2-40B4-BE49-F238E27FC236}">
                <a16:creationId xmlns:a16="http://schemas.microsoft.com/office/drawing/2014/main" id="{2A5370D1-D960-1D48-A722-5787C2002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96314" flipV="1">
            <a:off x="8306496" y="4357911"/>
            <a:ext cx="914400" cy="8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76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09658" y="212812"/>
            <a:ext cx="10515600" cy="877483"/>
          </a:xfrm>
        </p:spPr>
        <p:txBody>
          <a:bodyPr>
            <a:normAutofit/>
          </a:bodyPr>
          <a:lstStyle/>
          <a:p>
            <a:r>
              <a:rPr lang="el-GR" sz="2800" b="1">
                <a:latin typeface="Bahnschrift" panose="020B0502040204020203" pitchFamily="34" charset="0"/>
                <a:ea typeface="+mn-ea"/>
                <a:cs typeface="+mn-cs"/>
              </a:rPr>
              <a:t>Ποιος ο ρόλος των μικροκυστιδίων στις αντιδράσεις από μετάγγιση;</a:t>
            </a:r>
            <a:endParaRPr lang="el-GR" sz="2800" b="1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1177" r="10443"/>
          <a:stretch/>
        </p:blipFill>
        <p:spPr>
          <a:xfrm>
            <a:off x="562609" y="2212258"/>
            <a:ext cx="4653653" cy="382401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0" y="6550223"/>
            <a:ext cx="2909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Bahnschrift" panose="020B0502040204020203" pitchFamily="34" charset="0"/>
              </a:rPr>
              <a:t>Thierry Burnouf et al., 2017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241793" y="3429000"/>
            <a:ext cx="54405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Ενοχοποιούνται για TRALI &amp; </a:t>
            </a:r>
            <a:r>
              <a:rPr lang="en-US" dirty="0">
                <a:latin typeface="Bahnschrift" panose="020B0502040204020203" pitchFamily="34" charset="0"/>
              </a:rPr>
              <a:t>TRIM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Bahnschrift" panose="020B05020402040202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l-GR" dirty="0" err="1">
                <a:latin typeface="Bahnschrift" panose="020B0502040204020203" pitchFamily="34" charset="0"/>
              </a:rPr>
              <a:t>Προπηκτικές</a:t>
            </a:r>
            <a:r>
              <a:rPr lang="el-GR" dirty="0">
                <a:latin typeface="Bahnschrift" panose="020B0502040204020203" pitchFamily="34" charset="0"/>
              </a:rPr>
              <a:t>, </a:t>
            </a:r>
            <a:r>
              <a:rPr lang="el-GR" dirty="0" err="1">
                <a:latin typeface="Bahnschrift" panose="020B0502040204020203" pitchFamily="34" charset="0"/>
              </a:rPr>
              <a:t>ανοσοκατασταλτικές</a:t>
            </a:r>
            <a:r>
              <a:rPr lang="el-GR" dirty="0">
                <a:latin typeface="Bahnschrift" panose="020B0502040204020203" pitchFamily="34" charset="0"/>
              </a:rPr>
              <a:t>, αλλεργικές και αιμολυτικές αντιδράσεις.</a:t>
            </a:r>
          </a:p>
          <a:p>
            <a:pPr marL="342900" indent="-342900" algn="just">
              <a:buFont typeface="+mj-lt"/>
              <a:buAutoNum type="arabicPeriod"/>
            </a:pPr>
            <a:endParaRPr lang="el-GR" dirty="0">
              <a:latin typeface="Bahnschrift" panose="020B0502040204020203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 </a:t>
            </a:r>
            <a:r>
              <a:rPr lang="el-GR" dirty="0" err="1">
                <a:latin typeface="Bahnschrift" panose="020B0502040204020203" pitchFamily="34" charset="0"/>
              </a:rPr>
              <a:t>Αλλοανοσοποίηση</a:t>
            </a:r>
            <a:r>
              <a:rPr lang="el-GR" dirty="0">
                <a:latin typeface="Bahnschrift" panose="020B0502040204020203" pitchFamily="34" charset="0"/>
              </a:rPr>
              <a:t> και αγγειοσυστολή. </a:t>
            </a:r>
          </a:p>
          <a:p>
            <a:pPr marL="342900" indent="-342900" algn="just">
              <a:buFont typeface="+mj-lt"/>
              <a:buAutoNum type="arabicPeriod"/>
            </a:pPr>
            <a:endParaRPr lang="el-GR" dirty="0">
              <a:latin typeface="Bahnschrif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Παραγωγή προ-φλεγμονωδών </a:t>
            </a:r>
            <a:r>
              <a:rPr lang="el-GR" dirty="0" err="1">
                <a:latin typeface="Bahnschrift" panose="020B0502040204020203" pitchFamily="34" charset="0"/>
              </a:rPr>
              <a:t>κυτταροκινών</a:t>
            </a:r>
            <a:r>
              <a:rPr lang="el-GR" dirty="0">
                <a:latin typeface="Bahnschrift" panose="020B0502040204020203" pitchFamily="34" charset="0"/>
              </a:rPr>
              <a:t> και </a:t>
            </a:r>
            <a:r>
              <a:rPr lang="el-GR" dirty="0" err="1">
                <a:latin typeface="Bahnschrift" panose="020B0502040204020203" pitchFamily="34" charset="0"/>
              </a:rPr>
              <a:t>χημειοκινών</a:t>
            </a:r>
            <a:r>
              <a:rPr lang="el-GR" dirty="0">
                <a:latin typeface="Bahnschrift" panose="020B0502040204020203" pitchFamily="34" charset="0"/>
              </a:rPr>
              <a:t>.</a:t>
            </a:r>
            <a:endParaRPr lang="en-US" dirty="0">
              <a:latin typeface="Bahnschrif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8818944" y="5952279"/>
            <a:ext cx="2743200" cy="365125"/>
          </a:xfrm>
        </p:spPr>
        <p:txBody>
          <a:bodyPr/>
          <a:lstStyle/>
          <a:p>
            <a:fld id="{22B12398-1583-47E2-88C5-6180F93A7435}" type="slidenum">
              <a:rPr lang="el-GR" smtClean="0"/>
              <a:t>29</a:t>
            </a:fld>
            <a:endParaRPr lang="el-GR" dirty="0"/>
          </a:p>
        </p:txBody>
      </p:sp>
      <p:pic>
        <p:nvPicPr>
          <p:cNvPr id="10" name="Γραφικό 9" descr="Ενδοφλέβιος ορός">
            <a:extLst>
              <a:ext uri="{FF2B5EF4-FFF2-40B4-BE49-F238E27FC236}">
                <a16:creationId xmlns:a16="http://schemas.microsoft.com/office/drawing/2014/main" id="{A866A14A-2DB6-E94A-9366-FFACC42F6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9018" y="164384"/>
            <a:ext cx="739996" cy="739996"/>
          </a:xfrm>
          <a:prstGeom prst="rect">
            <a:avLst/>
          </a:prstGeom>
        </p:spPr>
      </p:pic>
      <p:pic>
        <p:nvPicPr>
          <p:cNvPr id="12" name="Γραφικό 11" descr="Κρανίο">
            <a:extLst>
              <a:ext uri="{FF2B5EF4-FFF2-40B4-BE49-F238E27FC236}">
                <a16:creationId xmlns:a16="http://schemas.microsoft.com/office/drawing/2014/main" id="{DEC061B8-4600-354A-ACA0-7DA70799B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4098" y="768725"/>
            <a:ext cx="739995" cy="73999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5216262" y="1785074"/>
            <a:ext cx="314056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Εμπλουτισμός σε συστατικά του συμπληρώματος.</a:t>
            </a:r>
          </a:p>
        </p:txBody>
      </p:sp>
      <p:sp>
        <p:nvSpPr>
          <p:cNvPr id="7" name="Οβάλ 6"/>
          <p:cNvSpPr/>
          <p:nvPr/>
        </p:nvSpPr>
        <p:spPr>
          <a:xfrm>
            <a:off x="509658" y="3903406"/>
            <a:ext cx="2272871" cy="2257445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Κάτω βέλος 8"/>
          <p:cNvSpPr/>
          <p:nvPr/>
        </p:nvSpPr>
        <p:spPr>
          <a:xfrm>
            <a:off x="8126046" y="2610847"/>
            <a:ext cx="521739" cy="637954"/>
          </a:xfrm>
          <a:prstGeom prst="downArrow">
            <a:avLst>
              <a:gd name="adj1" fmla="val 29451"/>
              <a:gd name="adj2" fmla="val 3612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D443C087-CE14-0147-85AF-4613355C7E84}"/>
              </a:ext>
            </a:extLst>
          </p:cNvPr>
          <p:cNvSpPr/>
          <p:nvPr/>
        </p:nvSpPr>
        <p:spPr>
          <a:xfrm>
            <a:off x="8386916" y="1785830"/>
            <a:ext cx="372642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Έ</a:t>
            </a:r>
            <a:r>
              <a:rPr lang="el-GR" dirty="0" err="1"/>
              <a:t>κφραση</a:t>
            </a:r>
            <a:r>
              <a:rPr lang="el-GR" dirty="0"/>
              <a:t> </a:t>
            </a:r>
            <a:r>
              <a:rPr lang="el-GR" dirty="0" err="1"/>
              <a:t>φωσφατιδυλοσερίνης</a:t>
            </a:r>
            <a:r>
              <a:rPr lang="el-GR" dirty="0"/>
              <a:t>, </a:t>
            </a:r>
            <a:r>
              <a:rPr lang="el-GR" dirty="0" err="1"/>
              <a:t>ανοσοσφαιρινών</a:t>
            </a:r>
            <a:r>
              <a:rPr lang="el-GR" dirty="0"/>
              <a:t> και </a:t>
            </a:r>
            <a:r>
              <a:rPr lang="en-US" dirty="0"/>
              <a:t>TF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1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335090867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634" y="163026"/>
            <a:ext cx="11319311" cy="636711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67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3346" y="258425"/>
            <a:ext cx="11678653" cy="1325563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Τα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μικροκυστ</a:t>
            </a:r>
            <a:r>
              <a:rPr lang="en-US" sz="2800" b="1" dirty="0" err="1">
                <a:latin typeface="Bahnschrift" panose="020B0502040204020203" pitchFamily="34" charset="0"/>
                <a:ea typeface="+mn-ea"/>
                <a:cs typeface="+mn-cs"/>
              </a:rPr>
              <a:t>ί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δια των αιμοπεταλίων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συμβ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ά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λλουν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στη μη απώλεια αίματος στο τραύμα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3513" y="1757425"/>
            <a:ext cx="6527857" cy="2220033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Bahnschrift" panose="020B0502040204020203" pitchFamily="34" charset="0"/>
              </a:rPr>
              <a:t>Επάγουν την θρόμβωση  στο τραύμα.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>
                <a:latin typeface="Bahnschrift" panose="020B0502040204020203" pitchFamily="34" charset="0"/>
              </a:rPr>
              <a:t>μειώνουν 24% στην απώλεια αίματος στην κοιλιακή χώρα. </a:t>
            </a:r>
            <a:endParaRPr lang="en-US" sz="1800" dirty="0">
              <a:latin typeface="Bahnschrift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>
                <a:latin typeface="Bahnschrift" panose="020B0502040204020203" pitchFamily="34" charset="0"/>
              </a:rPr>
              <a:t>αυξάνουν το ρυθμό πολυμερισμού  του ινώδους.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>
                <a:latin typeface="Bahnschrift" panose="020B0502040204020203" pitchFamily="34" charset="0"/>
              </a:rPr>
              <a:t>ενισχύουν την αντοχή του θρόμβου. </a:t>
            </a:r>
          </a:p>
          <a:p>
            <a:pPr marL="0" indent="0">
              <a:buNone/>
            </a:pPr>
            <a:endParaRPr lang="el-GR" sz="1800" dirty="0">
              <a:latin typeface="Bahnschrift" panose="020B0502040204020203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559" y="1757425"/>
            <a:ext cx="5319832" cy="333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Ορθογώνιο 4"/>
          <p:cNvSpPr/>
          <p:nvPr/>
        </p:nvSpPr>
        <p:spPr>
          <a:xfrm>
            <a:off x="8785543" y="5354826"/>
            <a:ext cx="4169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Bahnschrift" panose="020B0502040204020203" pitchFamily="34" charset="0"/>
              </a:rPr>
              <a:t>Lopez et al., Shock, 2018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30</a:t>
            </a:fld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3"/>
          <a:srcRect t="1842" r="2038" b="51328"/>
          <a:stretch/>
        </p:blipFill>
        <p:spPr>
          <a:xfrm>
            <a:off x="193512" y="3534764"/>
            <a:ext cx="4020914" cy="29327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514" y="6467496"/>
            <a:ext cx="27759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400" i="1" dirty="0"/>
              <a:t>Nicola Curry et al., et al., 2014</a:t>
            </a:r>
            <a:endParaRPr lang="el-GR" sz="1400" i="1" dirty="0"/>
          </a:p>
        </p:txBody>
      </p:sp>
      <p:sp>
        <p:nvSpPr>
          <p:cNvPr id="7" name="Ορθογώνιο 6"/>
          <p:cNvSpPr/>
          <p:nvPr/>
        </p:nvSpPr>
        <p:spPr>
          <a:xfrm>
            <a:off x="2542674" y="3842541"/>
            <a:ext cx="3629526" cy="1200329"/>
          </a:xfrm>
          <a:prstGeom prst="rect">
            <a:avLst/>
          </a:prstGeom>
          <a:solidFill>
            <a:srgbClr val="798955">
              <a:alpha val="59605"/>
            </a:srgbClr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l-GR" dirty="0">
                <a:latin typeface="Bahnschrift" panose="020B0502040204020203" pitchFamily="34" charset="0"/>
              </a:rPr>
              <a:t>Τα μικροκυστίδια θετικά στην </a:t>
            </a:r>
            <a:r>
              <a:rPr lang="el-GR" dirty="0" err="1">
                <a:latin typeface="Bahnschrift" panose="020B0502040204020203" pitchFamily="34" charset="0"/>
              </a:rPr>
              <a:t>ανεξίνη</a:t>
            </a:r>
            <a:r>
              <a:rPr lang="el-GR" dirty="0">
                <a:latin typeface="Bahnschrift" panose="020B0502040204020203" pitchFamily="34" charset="0"/>
              </a:rPr>
              <a:t> αυξάνονται σε ασθενείς με τραύμα </a:t>
            </a:r>
            <a:r>
              <a:rPr lang="el-GR" b="1" u="sng" dirty="0">
                <a:latin typeface="Bahnschrift" panose="020B0502040204020203" pitchFamily="34" charset="0"/>
              </a:rPr>
              <a:t>(πριν την εισαγωγή στο νοσοκομείο)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9649326" y="1416401"/>
            <a:ext cx="2339163" cy="39384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730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404D733-3C60-2146-8256-B62B10D6A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31</a:t>
            </a:fld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E75CA52-EA9D-A442-AEE3-98517643C96D}"/>
              </a:ext>
            </a:extLst>
          </p:cNvPr>
          <p:cNvSpPr/>
          <p:nvPr/>
        </p:nvSpPr>
        <p:spPr>
          <a:xfrm>
            <a:off x="622289" y="1307348"/>
            <a:ext cx="698994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l-GR" sz="2000" b="1" u="sng" dirty="0">
                <a:latin typeface="Bahnschrift" panose="020B0502040204020203" pitchFamily="34" charset="0"/>
              </a:rPr>
              <a:t>Να αναπτυχθούν τεχνολογίες και μέθοδοι για:</a:t>
            </a:r>
          </a:p>
          <a:p>
            <a:pPr algn="just">
              <a:spcBef>
                <a:spcPts val="1200"/>
              </a:spcBef>
            </a:pPr>
            <a:endParaRPr lang="el-GR" sz="2000" b="1" u="sng" dirty="0">
              <a:latin typeface="Bahnschrift" panose="020B0502040204020203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000" dirty="0">
                <a:latin typeface="Bahnschrift" panose="020B0502040204020203" pitchFamily="34" charset="0"/>
              </a:rPr>
              <a:t>την αφαίρεση των </a:t>
            </a:r>
            <a:r>
              <a:rPr lang="el-GR" sz="2000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2000" dirty="0">
                <a:latin typeface="Bahnschrift" panose="020B0502040204020203" pitchFamily="34" charset="0"/>
              </a:rPr>
              <a:t> από τα παράγωγα αίματος στους τακτικά μεταγγιζόμενους ασθενείς </a:t>
            </a:r>
            <a:r>
              <a:rPr lang="el-GR" sz="2000" i="1" dirty="0">
                <a:latin typeface="Bahnschrift" panose="020B0502040204020203" pitchFamily="34" charset="0"/>
              </a:rPr>
              <a:t>(θαλασσαιμίες κ.α.).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l-GR" sz="2000" dirty="0">
                <a:latin typeface="Bahnschrift" panose="020B0502040204020203" pitchFamily="34" charset="0"/>
              </a:rPr>
              <a:t>Τον εμπλουτισμό των παραγώγων αίματος με μικροκυστίδια στη μαζική μετάγγιση / τραύμα.</a:t>
            </a:r>
          </a:p>
        </p:txBody>
      </p:sp>
      <p:sp>
        <p:nvSpPr>
          <p:cNvPr id="6" name="Τίτλος 1">
            <a:extLst>
              <a:ext uri="{FF2B5EF4-FFF2-40B4-BE49-F238E27FC236}">
                <a16:creationId xmlns:a16="http://schemas.microsoft.com/office/drawing/2014/main" id="{A34D7C78-F7C8-3D4E-82FA-F72F93C4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88" y="374234"/>
            <a:ext cx="10515600" cy="818782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Μελλοντικές προτάσεις ….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BEE081F-5E6B-0C4E-BC59-DC24A5E5B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3"/>
          <a:stretch/>
        </p:blipFill>
        <p:spPr>
          <a:xfrm>
            <a:off x="8786048" y="2629924"/>
            <a:ext cx="2892217" cy="35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3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2904"/>
          </a:xfrm>
        </p:spPr>
        <p:txBody>
          <a:bodyPr>
            <a:normAutofit/>
          </a:bodyPr>
          <a:lstStyle/>
          <a:p>
            <a:r>
              <a:rPr lang="el-GR" sz="3200" b="1" dirty="0">
                <a:latin typeface="Bahnschrift" panose="020B0502040204020203" pitchFamily="34" charset="0"/>
              </a:rPr>
              <a:t>Η) Η παρουσία των </a:t>
            </a:r>
            <a:r>
              <a:rPr lang="en-US" sz="3200" b="1" dirty="0">
                <a:latin typeface="Bahnschrift" panose="020B0502040204020203" pitchFamily="34" charset="0"/>
              </a:rPr>
              <a:t>MVs </a:t>
            </a:r>
            <a:r>
              <a:rPr lang="el-GR" sz="3200" b="1" dirty="0">
                <a:latin typeface="Bahnschrift" panose="020B0502040204020203" pitchFamily="34" charset="0"/>
              </a:rPr>
              <a:t>στα παράγωγα αίματος: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66199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επιβλαβής γιατί οδηγεί σε </a:t>
            </a:r>
            <a:r>
              <a:rPr lang="el-GR" dirty="0" err="1">
                <a:latin typeface="Bahnschrift" panose="020B0502040204020203" pitchFamily="34" charset="0"/>
              </a:rPr>
              <a:t>μετα-μεταγγισιακές</a:t>
            </a:r>
            <a:r>
              <a:rPr lang="el-GR" dirty="0">
                <a:latin typeface="Bahnschrift" panose="020B0502040204020203" pitchFamily="34" charset="0"/>
              </a:rPr>
              <a:t> επιπλοκές (</a:t>
            </a:r>
            <a:r>
              <a:rPr lang="el-GR" dirty="0" err="1">
                <a:latin typeface="Bahnschrift" panose="020B0502040204020203" pitchFamily="34" charset="0"/>
              </a:rPr>
              <a:t>θρομβωτικά</a:t>
            </a:r>
            <a:r>
              <a:rPr lang="el-GR" dirty="0">
                <a:latin typeface="Bahnschrift" panose="020B0502040204020203" pitchFamily="34" charset="0"/>
              </a:rPr>
              <a:t> επεισόδια, </a:t>
            </a:r>
            <a:r>
              <a:rPr lang="el-GR" dirty="0" err="1">
                <a:latin typeface="Bahnschrift" panose="020B0502040204020203" pitchFamily="34" charset="0"/>
              </a:rPr>
              <a:t>ανοσοκαταστολή</a:t>
            </a:r>
            <a:r>
              <a:rPr lang="el-GR" dirty="0">
                <a:latin typeface="Bahnschrift" panose="020B0502040204020203" pitchFamily="34" charset="0"/>
              </a:rPr>
              <a:t>, </a:t>
            </a:r>
            <a:r>
              <a:rPr lang="el-GR" dirty="0" err="1">
                <a:latin typeface="Bahnschrift" panose="020B0502040204020203" pitchFamily="34" charset="0"/>
              </a:rPr>
              <a:t>αλλοανοσοποίηση</a:t>
            </a:r>
            <a:r>
              <a:rPr lang="el-GR" dirty="0">
                <a:latin typeface="Bahnschrift" panose="020B0502040204020203" pitchFamily="34" charset="0"/>
              </a:rPr>
              <a:t> κα.)</a:t>
            </a:r>
            <a:r>
              <a:rPr lang="en-US" dirty="0">
                <a:latin typeface="Bahnschrift" panose="020B0502040204020203" pitchFamily="34" charset="0"/>
              </a:rPr>
              <a:t>;</a:t>
            </a:r>
            <a:endParaRPr lang="el-GR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arenR"/>
            </a:pPr>
            <a:r>
              <a:rPr lang="el-GR" dirty="0">
                <a:latin typeface="Bahnschrift" panose="020B0502040204020203" pitchFamily="34" charset="0"/>
              </a:rPr>
              <a:t>Είναι επωφελής λόγω της </a:t>
            </a:r>
            <a:r>
              <a:rPr lang="el-GR" dirty="0" err="1">
                <a:latin typeface="Bahnschrift" panose="020B0502040204020203" pitchFamily="34" charset="0"/>
              </a:rPr>
              <a:t>αντι</a:t>
            </a:r>
            <a:r>
              <a:rPr lang="el-GR" dirty="0">
                <a:latin typeface="Bahnschrift" panose="020B0502040204020203" pitchFamily="34" charset="0"/>
              </a:rPr>
              <a:t>-φλεγμονώδους και </a:t>
            </a:r>
            <a:r>
              <a:rPr lang="el-GR" dirty="0" err="1">
                <a:latin typeface="Bahnschrift" panose="020B0502040204020203" pitchFamily="34" charset="0"/>
              </a:rPr>
              <a:t>ινωδολυτικής</a:t>
            </a:r>
            <a:r>
              <a:rPr lang="el-GR" dirty="0">
                <a:latin typeface="Bahnschrift" panose="020B0502040204020203" pitchFamily="34" charset="0"/>
              </a:rPr>
              <a:t> τους ικανότητας</a:t>
            </a:r>
            <a:r>
              <a:rPr lang="en-US" dirty="0">
                <a:latin typeface="Bahnschrift" panose="020B0502040204020203" pitchFamily="34" charset="0"/>
              </a:rPr>
              <a:t>;</a:t>
            </a:r>
            <a:endParaRPr lang="el-GR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arenR"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Ισχύουν όλα </a:t>
            </a:r>
            <a:r>
              <a:rPr lang="el-GR" dirty="0">
                <a:latin typeface="Bahnschrift" panose="020B0502040204020203" pitchFamily="34" charset="0"/>
              </a:rPr>
              <a:t>και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δεν ισχύει τίποτα </a:t>
            </a:r>
            <a:r>
              <a:rPr lang="el-GR" dirty="0">
                <a:latin typeface="Bahnschrift" panose="020B0502040204020203" pitchFamily="34" charset="0"/>
              </a:rPr>
              <a:t>από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l-GR" dirty="0">
                <a:latin typeface="Bahnschrift" panose="020B0502040204020203" pitchFamily="34" charset="0"/>
              </a:rPr>
              <a:t>τα παραπάνω.</a:t>
            </a:r>
          </a:p>
          <a:p>
            <a:pPr marL="514350" indent="-514350">
              <a:lnSpc>
                <a:spcPct val="100000"/>
              </a:lnSpc>
              <a:spcBef>
                <a:spcPts val="2400"/>
              </a:spcBef>
              <a:buFont typeface="+mj-lt"/>
              <a:buAutoNum type="arabicParenR"/>
            </a:pP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32</a:t>
            </a:fld>
            <a:endParaRPr lang="el-GR"/>
          </a:p>
        </p:txBody>
      </p:sp>
      <p:sp>
        <p:nvSpPr>
          <p:cNvPr id="5" name="Οβάλ 4"/>
          <p:cNvSpPr/>
          <p:nvPr/>
        </p:nvSpPr>
        <p:spPr>
          <a:xfrm>
            <a:off x="838200" y="4458469"/>
            <a:ext cx="509337" cy="462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9" name="Ομάδα 8"/>
          <p:cNvGrpSpPr/>
          <p:nvPr/>
        </p:nvGrpSpPr>
        <p:grpSpPr>
          <a:xfrm>
            <a:off x="7918884" y="5054600"/>
            <a:ext cx="2743200" cy="1666875"/>
            <a:chOff x="10733739" y="2664995"/>
            <a:chExt cx="2743200" cy="1666875"/>
          </a:xfrm>
        </p:grpSpPr>
        <p:pic>
          <p:nvPicPr>
            <p:cNvPr id="1026" name="Picture 2" descr="https://encrypted-tbn0.gstatic.com/images?q=tbn:ANd9GcS4iIhJHsJUuiGMhA9XL9PuvetO64zoi_pmBg&amp;usqp=CA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739" y="2664995"/>
              <a:ext cx="2743200" cy="16668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2302656" y="2805880"/>
              <a:ext cx="1174283" cy="47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Balance is the key to life…</a:t>
              </a:r>
              <a:endParaRPr lang="el-G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548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2FB1117D-94DA-6042-8668-91CBB12B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33</a:t>
            </a:fld>
            <a:endParaRPr lang="el-GR"/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4E95E507-5EEF-6B41-8746-FFE5B668C962}"/>
              </a:ext>
            </a:extLst>
          </p:cNvPr>
          <p:cNvGrpSpPr/>
          <p:nvPr/>
        </p:nvGrpSpPr>
        <p:grpSpPr>
          <a:xfrm>
            <a:off x="506824" y="783379"/>
            <a:ext cx="1679368" cy="3631305"/>
            <a:chOff x="506824" y="783379"/>
            <a:chExt cx="1679368" cy="3631305"/>
          </a:xfrm>
        </p:grpSpPr>
        <p:pic>
          <p:nvPicPr>
            <p:cNvPr id="3" name="Picture 2" descr="Quantitation of phosphatidylserine-exposing platelets and platelet-derived  microparticles in platelet products: A new strategy to improve efficacy of  platelet transfusion - ScienceDirect">
              <a:extLst>
                <a:ext uri="{FF2B5EF4-FFF2-40B4-BE49-F238E27FC236}">
                  <a16:creationId xmlns:a16="http://schemas.microsoft.com/office/drawing/2014/main" id="{1826EDBB-4D70-0948-9911-6B19F7A7B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46" b="25431"/>
            <a:stretch/>
          </p:blipFill>
          <p:spPr bwMode="auto">
            <a:xfrm>
              <a:off x="506824" y="783379"/>
              <a:ext cx="1675937" cy="363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31E47-9F05-1541-9A1B-5F35BD695B08}"/>
                </a:ext>
              </a:extLst>
            </p:cNvPr>
            <p:cNvSpPr txBox="1"/>
            <p:nvPr/>
          </p:nvSpPr>
          <p:spPr>
            <a:xfrm>
              <a:off x="506824" y="1226775"/>
              <a:ext cx="1679368" cy="36933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Αιμοπετάλια</a:t>
              </a:r>
            </a:p>
          </p:txBody>
        </p:sp>
      </p:grpSp>
      <p:grpSp>
        <p:nvGrpSpPr>
          <p:cNvPr id="32" name="Ομάδα 31">
            <a:extLst>
              <a:ext uri="{FF2B5EF4-FFF2-40B4-BE49-F238E27FC236}">
                <a16:creationId xmlns:a16="http://schemas.microsoft.com/office/drawing/2014/main" id="{94FC8F71-566E-284E-8AFA-600ADB56A30A}"/>
              </a:ext>
            </a:extLst>
          </p:cNvPr>
          <p:cNvGrpSpPr/>
          <p:nvPr/>
        </p:nvGrpSpPr>
        <p:grpSpPr>
          <a:xfrm>
            <a:off x="2428567" y="1196033"/>
            <a:ext cx="2163098" cy="3090831"/>
            <a:chOff x="2428567" y="1196033"/>
            <a:chExt cx="2163098" cy="3090831"/>
          </a:xfrm>
        </p:grpSpPr>
        <p:pic>
          <p:nvPicPr>
            <p:cNvPr id="5" name="Picture 2" descr="Quantitation of phosphatidylserine-exposing platelets and platelet-derived  microparticles in platelet products: A new strategy to improve efficacy of  platelet transfusion - ScienceDirect">
              <a:extLst>
                <a:ext uri="{FF2B5EF4-FFF2-40B4-BE49-F238E27FC236}">
                  <a16:creationId xmlns:a16="http://schemas.microsoft.com/office/drawing/2014/main" id="{C707B2D1-C403-7145-B4D9-1BEECA7638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1" t="24497" r="46342" b="27046"/>
            <a:stretch/>
          </p:blipFill>
          <p:spPr bwMode="auto">
            <a:xfrm>
              <a:off x="2428567" y="1927122"/>
              <a:ext cx="2163098" cy="2359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E1366-9CFE-4748-AD93-D3B2C2A68B7D}"/>
                </a:ext>
              </a:extLst>
            </p:cNvPr>
            <p:cNvSpPr txBox="1"/>
            <p:nvPr/>
          </p:nvSpPr>
          <p:spPr>
            <a:xfrm>
              <a:off x="2428567" y="1196033"/>
              <a:ext cx="1980155" cy="7386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/>
                <a:t>Μέτρηση </a:t>
              </a:r>
              <a:r>
                <a:rPr lang="en-US" sz="1400" b="1" dirty="0"/>
                <a:t>PS </a:t>
              </a:r>
              <a:r>
                <a:rPr lang="el-GR" sz="1400" b="1" dirty="0"/>
                <a:t>στα μικροκυστίδια και στα </a:t>
              </a:r>
              <a:r>
                <a:rPr lang="en-US" sz="1400" b="1" dirty="0"/>
                <a:t>PLTs</a:t>
              </a:r>
              <a:endParaRPr lang="el-GR" sz="1400" b="1" dirty="0"/>
            </a:p>
          </p:txBody>
        </p:sp>
      </p:grpSp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6EE7641C-270F-7647-8352-FFCCC46C2C47}"/>
              </a:ext>
            </a:extLst>
          </p:cNvPr>
          <p:cNvGrpSpPr/>
          <p:nvPr/>
        </p:nvGrpSpPr>
        <p:grpSpPr>
          <a:xfrm>
            <a:off x="5080475" y="316323"/>
            <a:ext cx="3739159" cy="2494102"/>
            <a:chOff x="5080475" y="316323"/>
            <a:chExt cx="3739159" cy="2494102"/>
          </a:xfrm>
        </p:grpSpPr>
        <p:pic>
          <p:nvPicPr>
            <p:cNvPr id="8" name="Picture 2" descr="Quantitation of phosphatidylserine-exposing platelets and platelet-derived  microparticles in platelet products: A new strategy to improve efficacy of  platelet transfusion - ScienceDirect">
              <a:extLst>
                <a:ext uri="{FF2B5EF4-FFF2-40B4-BE49-F238E27FC236}">
                  <a16:creationId xmlns:a16="http://schemas.microsoft.com/office/drawing/2014/main" id="{2E632B89-BC08-4845-912A-D912F0AFF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88" t="11114" b="53834"/>
            <a:stretch/>
          </p:blipFill>
          <p:spPr bwMode="auto">
            <a:xfrm>
              <a:off x="5235132" y="1103495"/>
              <a:ext cx="3403328" cy="170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Ομάδα 15">
              <a:extLst>
                <a:ext uri="{FF2B5EF4-FFF2-40B4-BE49-F238E27FC236}">
                  <a16:creationId xmlns:a16="http://schemas.microsoft.com/office/drawing/2014/main" id="{82FCDD54-DBDF-7241-BBFB-0C4ACF5D55FA}"/>
                </a:ext>
              </a:extLst>
            </p:cNvPr>
            <p:cNvGrpSpPr/>
            <p:nvPr/>
          </p:nvGrpSpPr>
          <p:grpSpPr>
            <a:xfrm>
              <a:off x="5080475" y="316323"/>
              <a:ext cx="1938095" cy="783388"/>
              <a:chOff x="4192115" y="79632"/>
              <a:chExt cx="1938095" cy="104038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AB521E-03F5-C443-BF17-3A9D3E5A3F9E}"/>
                  </a:ext>
                </a:extLst>
              </p:cNvPr>
              <p:cNvSpPr txBox="1"/>
              <p:nvPr/>
            </p:nvSpPr>
            <p:spPr>
              <a:xfrm>
                <a:off x="4346772" y="139028"/>
                <a:ext cx="1541145" cy="98098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/>
                  <a:t>Μειωμ</a:t>
                </a:r>
                <a:r>
                  <a:rPr lang="en-US" sz="1400" b="1" dirty="0" err="1"/>
                  <a:t>έ</a:t>
                </a:r>
                <a:r>
                  <a:rPr lang="el-GR" sz="1400" b="1" dirty="0" err="1"/>
                  <a:t>νη</a:t>
                </a:r>
                <a:r>
                  <a:rPr lang="el-GR" sz="1400" b="1" dirty="0"/>
                  <a:t> έκφραση </a:t>
                </a:r>
                <a:r>
                  <a:rPr lang="en-US" sz="1400" b="1" dirty="0"/>
                  <a:t>PS</a:t>
                </a:r>
                <a:r>
                  <a:rPr lang="el-GR" sz="1400" b="1" dirty="0"/>
                  <a:t> στα </a:t>
                </a:r>
                <a:r>
                  <a:rPr lang="en-US" sz="1400" b="1" dirty="0"/>
                  <a:t>MVs</a:t>
                </a:r>
                <a:r>
                  <a:rPr lang="el-GR" sz="1400" b="1" dirty="0"/>
                  <a:t> </a:t>
                </a:r>
                <a:r>
                  <a:rPr lang="en-US" sz="1400" b="1" dirty="0"/>
                  <a:t>&amp;</a:t>
                </a:r>
                <a:r>
                  <a:rPr lang="el-GR" sz="1400" b="1" dirty="0"/>
                  <a:t> </a:t>
                </a:r>
                <a:r>
                  <a:rPr lang="en-US" sz="1400" b="1" dirty="0"/>
                  <a:t>PLTs</a:t>
                </a:r>
                <a:r>
                  <a:rPr lang="el-GR" sz="1400" b="1" dirty="0"/>
                  <a:t> </a:t>
                </a:r>
              </a:p>
            </p:txBody>
          </p:sp>
          <p:sp>
            <p:nvSpPr>
              <p:cNvPr id="18" name="Ορθογώνιο 17">
                <a:extLst>
                  <a:ext uri="{FF2B5EF4-FFF2-40B4-BE49-F238E27FC236}">
                    <a16:creationId xmlns:a16="http://schemas.microsoft.com/office/drawing/2014/main" id="{ECA9D4A7-99CC-5548-8199-1D6A0325DC56}"/>
                  </a:ext>
                </a:extLst>
              </p:cNvPr>
              <p:cNvSpPr/>
              <p:nvPr/>
            </p:nvSpPr>
            <p:spPr>
              <a:xfrm>
                <a:off x="4192115" y="79632"/>
                <a:ext cx="1938095" cy="99692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id="{E4A7AFCB-88CE-5146-B346-AB926C0A1A84}"/>
                </a:ext>
              </a:extLst>
            </p:cNvPr>
            <p:cNvSpPr/>
            <p:nvPr/>
          </p:nvSpPr>
          <p:spPr>
            <a:xfrm>
              <a:off x="7181007" y="634304"/>
              <a:ext cx="1638627" cy="750667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96B030-2FE7-6E4F-BEE2-DCED19765CD3}"/>
                </a:ext>
              </a:extLst>
            </p:cNvPr>
            <p:cNvSpPr txBox="1"/>
            <p:nvPr/>
          </p:nvSpPr>
          <p:spPr>
            <a:xfrm>
              <a:off x="7229747" y="783379"/>
              <a:ext cx="1541145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/>
                <a:t>Ασθενείς χωρίς αιμορραγία</a:t>
              </a:r>
            </a:p>
          </p:txBody>
        </p:sp>
      </p:grp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57024E1A-D871-C04B-8385-65D91B381768}"/>
              </a:ext>
            </a:extLst>
          </p:cNvPr>
          <p:cNvSpPr/>
          <p:nvPr/>
        </p:nvSpPr>
        <p:spPr>
          <a:xfrm>
            <a:off x="187154" y="6311825"/>
            <a:ext cx="2528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latin typeface="Bahnschrift" panose="020B0502040204020203" pitchFamily="34" charset="0"/>
              </a:rPr>
              <a:t>Noulsri</a:t>
            </a:r>
            <a:r>
              <a:rPr lang="en-US" sz="1400" i="1" dirty="0">
                <a:latin typeface="Bahnschrift" panose="020B0502040204020203" pitchFamily="34" charset="0"/>
              </a:rPr>
              <a:t> and </a:t>
            </a:r>
            <a:r>
              <a:rPr lang="en-US" sz="1400" i="1" dirty="0" err="1">
                <a:latin typeface="Bahnschrift" panose="020B0502040204020203" pitchFamily="34" charset="0"/>
              </a:rPr>
              <a:t>Lerdwana</a:t>
            </a:r>
            <a:r>
              <a:rPr lang="en-US" sz="1400" i="1" dirty="0">
                <a:latin typeface="Bahnschrift" panose="020B0502040204020203" pitchFamily="34" charset="0"/>
              </a:rPr>
              <a:t>, 2020,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grpSp>
        <p:nvGrpSpPr>
          <p:cNvPr id="34" name="Ομάδα 33">
            <a:extLst>
              <a:ext uri="{FF2B5EF4-FFF2-40B4-BE49-F238E27FC236}">
                <a16:creationId xmlns:a16="http://schemas.microsoft.com/office/drawing/2014/main" id="{C7CB694E-2AA9-0A4B-BF6D-8646CB72CC56}"/>
              </a:ext>
            </a:extLst>
          </p:cNvPr>
          <p:cNvGrpSpPr/>
          <p:nvPr/>
        </p:nvGrpSpPr>
        <p:grpSpPr>
          <a:xfrm>
            <a:off x="1850315" y="3355550"/>
            <a:ext cx="6965572" cy="2868146"/>
            <a:chOff x="1850315" y="3355550"/>
            <a:chExt cx="6965572" cy="2868146"/>
          </a:xfrm>
        </p:grpSpPr>
        <p:grpSp>
          <p:nvGrpSpPr>
            <p:cNvPr id="11" name="Ομάδα 10">
              <a:extLst>
                <a:ext uri="{FF2B5EF4-FFF2-40B4-BE49-F238E27FC236}">
                  <a16:creationId xmlns:a16="http://schemas.microsoft.com/office/drawing/2014/main" id="{B745FAE1-1A68-E646-8D81-2C8BE9319F8F}"/>
                </a:ext>
              </a:extLst>
            </p:cNvPr>
            <p:cNvGrpSpPr/>
            <p:nvPr/>
          </p:nvGrpSpPr>
          <p:grpSpPr>
            <a:xfrm>
              <a:off x="4837471" y="3884283"/>
              <a:ext cx="3800989" cy="2339413"/>
              <a:chOff x="5578765" y="3849648"/>
              <a:chExt cx="3800989" cy="2339413"/>
            </a:xfrm>
          </p:grpSpPr>
          <p:pic>
            <p:nvPicPr>
              <p:cNvPr id="10" name="Picture 2" descr="Quantitation of phosphatidylserine-exposing platelets and platelet-derived  microparticles in platelet products: A new strategy to improve efficacy of  platelet transfusion - ScienceDirect">
                <a:extLst>
                  <a:ext uri="{FF2B5EF4-FFF2-40B4-BE49-F238E27FC236}">
                    <a16:creationId xmlns:a16="http://schemas.microsoft.com/office/drawing/2014/main" id="{99695438-A66C-B845-83C1-06B5241CA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88" t="57365" b="4231"/>
              <a:stretch/>
            </p:blipFill>
            <p:spPr bwMode="auto">
              <a:xfrm>
                <a:off x="5976426" y="3849648"/>
                <a:ext cx="3403328" cy="1870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3E8D56-1990-434E-8D70-CB65D25E78F8}"/>
                  </a:ext>
                </a:extLst>
              </p:cNvPr>
              <p:cNvSpPr txBox="1"/>
              <p:nvPr/>
            </p:nvSpPr>
            <p:spPr>
              <a:xfrm>
                <a:off x="5578765" y="4711733"/>
                <a:ext cx="2444358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  <a:p>
                <a:endParaRPr lang="el-GR" dirty="0"/>
              </a:p>
              <a:p>
                <a:endParaRPr lang="el-GR" dirty="0"/>
              </a:p>
              <a:p>
                <a:endParaRPr lang="el-GR" dirty="0"/>
              </a:p>
              <a:p>
                <a:endParaRPr lang="el-GR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15C120-6354-5E48-8C56-52B7DAE67F1E}"/>
                </a:ext>
              </a:extLst>
            </p:cNvPr>
            <p:cNvSpPr txBox="1"/>
            <p:nvPr/>
          </p:nvSpPr>
          <p:spPr>
            <a:xfrm>
              <a:off x="7067811" y="3630616"/>
              <a:ext cx="1748076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/>
                <a:t>Ασθενείς με ενεργό αιμορραγία</a:t>
              </a:r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id="{E5FD5C27-0BA1-C84D-9754-FFD8352E0448}"/>
                </a:ext>
              </a:extLst>
            </p:cNvPr>
            <p:cNvSpPr/>
            <p:nvPr/>
          </p:nvSpPr>
          <p:spPr>
            <a:xfrm>
              <a:off x="7155779" y="3493023"/>
              <a:ext cx="1638627" cy="67857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42990C-8E57-E644-AEEA-E389C329B9B7}"/>
                </a:ext>
              </a:extLst>
            </p:cNvPr>
            <p:cNvSpPr txBox="1"/>
            <p:nvPr/>
          </p:nvSpPr>
          <p:spPr>
            <a:xfrm>
              <a:off x="5192457" y="3388661"/>
              <a:ext cx="1938095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err="1"/>
                <a:t>Αυξημ</a:t>
              </a:r>
              <a:r>
                <a:rPr lang="en-US" sz="1200" b="1" dirty="0" err="1"/>
                <a:t>έ</a:t>
              </a:r>
              <a:r>
                <a:rPr lang="el-GR" sz="1200" b="1" dirty="0" err="1"/>
                <a:t>νη</a:t>
              </a:r>
              <a:r>
                <a:rPr lang="el-GR" sz="1200" b="1" dirty="0"/>
                <a:t> έκφραση </a:t>
              </a:r>
              <a:r>
                <a:rPr lang="en-US" sz="1200" b="1" dirty="0"/>
                <a:t>PS</a:t>
              </a:r>
              <a:r>
                <a:rPr lang="el-GR" sz="1200" b="1" dirty="0"/>
                <a:t> στα </a:t>
              </a:r>
              <a:r>
                <a:rPr lang="en-US" sz="1200" b="1" dirty="0"/>
                <a:t>MVs</a:t>
              </a:r>
              <a:r>
                <a:rPr lang="el-GR" sz="1200" b="1" dirty="0"/>
                <a:t> </a:t>
              </a:r>
              <a:r>
                <a:rPr lang="en-US" sz="1200" b="1" dirty="0"/>
                <a:t>&amp;</a:t>
              </a:r>
              <a:r>
                <a:rPr lang="el-GR" sz="1200" b="1" dirty="0"/>
                <a:t> </a:t>
              </a:r>
              <a:r>
                <a:rPr lang="en-US" sz="1200" b="1" dirty="0"/>
                <a:t>PLTs</a:t>
              </a:r>
              <a:r>
                <a:rPr lang="el-GR" sz="1200" b="1" dirty="0"/>
                <a:t> </a:t>
              </a:r>
            </a:p>
          </p:txBody>
        </p:sp>
        <p:sp>
          <p:nvSpPr>
            <p:cNvPr id="28" name="Ορθογώνιο 27">
              <a:extLst>
                <a:ext uri="{FF2B5EF4-FFF2-40B4-BE49-F238E27FC236}">
                  <a16:creationId xmlns:a16="http://schemas.microsoft.com/office/drawing/2014/main" id="{A43394CB-6CDA-AA47-B30C-B62262A265F8}"/>
                </a:ext>
              </a:extLst>
            </p:cNvPr>
            <p:cNvSpPr/>
            <p:nvPr/>
          </p:nvSpPr>
          <p:spPr>
            <a:xfrm>
              <a:off x="5108157" y="3355550"/>
              <a:ext cx="1938095" cy="52106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30" name="Picture 2" descr="Quantitation of phosphatidylserine-exposing platelets and platelet-derived  microparticles in platelet products: A new strategy to improve efficacy of  platelet transfusion - ScienceDirect">
              <a:extLst>
                <a:ext uri="{FF2B5EF4-FFF2-40B4-BE49-F238E27FC236}">
                  <a16:creationId xmlns:a16="http://schemas.microsoft.com/office/drawing/2014/main" id="{36C6AEC9-736E-7641-B3CD-21CDB6CF9E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6" t="74729" r="18387"/>
            <a:stretch/>
          </p:blipFill>
          <p:spPr bwMode="auto">
            <a:xfrm>
              <a:off x="1850315" y="4901832"/>
              <a:ext cx="4925962" cy="123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http://www.bloodtransfusion.it/Articoli/000075/en/002346/image001.jpg">
            <a:extLst>
              <a:ext uri="{FF2B5EF4-FFF2-40B4-BE49-F238E27FC236}">
                <a16:creationId xmlns:a16="http://schemas.microsoft.com/office/drawing/2014/main" id="{9FC02166-183D-8F42-9D04-5DA94354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049" y="1161380"/>
            <a:ext cx="2622115" cy="29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A33E720A-F520-4D4B-9EC6-964FE0B7D860}"/>
              </a:ext>
            </a:extLst>
          </p:cNvPr>
          <p:cNvSpPr/>
          <p:nvPr/>
        </p:nvSpPr>
        <p:spPr>
          <a:xfrm>
            <a:off x="405128" y="328004"/>
            <a:ext cx="4003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latin typeface="Bahnschrift" panose="020B0502040204020203" pitchFamily="34" charset="0"/>
              </a:rPr>
              <a:t>Τι προτείνεται για τα παράγωγα αίματος και τη μετάγγιση ;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16D5D445-40D8-0F4A-91DB-F3BC633AB987}"/>
              </a:ext>
            </a:extLst>
          </p:cNvPr>
          <p:cNvSpPr/>
          <p:nvPr/>
        </p:nvSpPr>
        <p:spPr>
          <a:xfrm>
            <a:off x="8943706" y="4410376"/>
            <a:ext cx="3054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Bahnschrift" panose="020B0502040204020203" pitchFamily="34" charset="0"/>
              </a:rPr>
              <a:t>Kriebardis</a:t>
            </a:r>
            <a:r>
              <a:rPr lang="en-US" sz="1200" i="1" dirty="0">
                <a:latin typeface="Bahnschrift" panose="020B0502040204020203" pitchFamily="34" charset="0"/>
              </a:rPr>
              <a:t> et al., 2012, Blood Transfusion</a:t>
            </a:r>
            <a:endParaRPr lang="el-GR" sz="1200" i="1" dirty="0">
              <a:latin typeface="Bahnschrift" panose="020B0502040204020203" pitchFamily="34" charset="0"/>
            </a:endParaRPr>
          </a:p>
        </p:txBody>
      </p:sp>
      <p:sp>
        <p:nvSpPr>
          <p:cNvPr id="38" name="Οβάλ 3">
            <a:extLst>
              <a:ext uri="{FF2B5EF4-FFF2-40B4-BE49-F238E27FC236}">
                <a16:creationId xmlns:a16="http://schemas.microsoft.com/office/drawing/2014/main" id="{1996001C-A17B-6145-A460-37FCE9C1E680}"/>
              </a:ext>
            </a:extLst>
          </p:cNvPr>
          <p:cNvSpPr/>
          <p:nvPr/>
        </p:nvSpPr>
        <p:spPr>
          <a:xfrm>
            <a:off x="9720295" y="3028335"/>
            <a:ext cx="1275907" cy="12585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310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34</a:t>
            </a:fld>
            <a:endParaRPr lang="el-GR"/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172E45A-CDA6-864A-B1F8-DBCF7F240707}"/>
              </a:ext>
            </a:extLst>
          </p:cNvPr>
          <p:cNvGrpSpPr/>
          <p:nvPr/>
        </p:nvGrpSpPr>
        <p:grpSpPr>
          <a:xfrm>
            <a:off x="3616064" y="1225550"/>
            <a:ext cx="4787900" cy="5267325"/>
            <a:chOff x="3702050" y="902537"/>
            <a:chExt cx="4787900" cy="5267325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B62A0963-9876-EC4E-8EEB-A2C1CAEBB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050" y="5874587"/>
              <a:ext cx="4787900" cy="29527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34">
              <a:extLst>
                <a:ext uri="{FF2B5EF4-FFF2-40B4-BE49-F238E27FC236}">
                  <a16:creationId xmlns:a16="http://schemas.microsoft.com/office/drawing/2014/main" id="{A0648973-ECC0-2B49-BCF7-3879F4AE2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700" y="1720100"/>
              <a:ext cx="4546600" cy="1460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Rectangle 37">
              <a:extLst>
                <a:ext uri="{FF2B5EF4-FFF2-40B4-BE49-F238E27FC236}">
                  <a16:creationId xmlns:a16="http://schemas.microsoft.com/office/drawing/2014/main" id="{677A8161-FD87-7A49-A4B8-7065FE61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569" y="2270962"/>
              <a:ext cx="296863" cy="2743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05862A7D-FF38-894C-BB4D-23D9086B1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4984000"/>
              <a:ext cx="558800" cy="617538"/>
            </a:xfrm>
            <a:custGeom>
              <a:avLst/>
              <a:gdLst>
                <a:gd name="T0" fmla="*/ 6794 w 6794"/>
                <a:gd name="T1" fmla="*/ 3060 h 7508"/>
                <a:gd name="T2" fmla="*/ 3734 w 6794"/>
                <a:gd name="T3" fmla="*/ 0 h 7508"/>
                <a:gd name="T4" fmla="*/ 3060 w 6794"/>
                <a:gd name="T5" fmla="*/ 0 h 7508"/>
                <a:gd name="T6" fmla="*/ 0 w 6794"/>
                <a:gd name="T7" fmla="*/ 3060 h 7508"/>
                <a:gd name="T8" fmla="*/ 0 w 6794"/>
                <a:gd name="T9" fmla="*/ 7508 h 7508"/>
                <a:gd name="T10" fmla="*/ 6794 w 6794"/>
                <a:gd name="T11" fmla="*/ 7508 h 7508"/>
                <a:gd name="T12" fmla="*/ 6794 w 6794"/>
                <a:gd name="T13" fmla="*/ 3060 h 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94" h="7508">
                  <a:moveTo>
                    <a:pt x="6794" y="3060"/>
                  </a:moveTo>
                  <a:cubicBezTo>
                    <a:pt x="6794" y="1370"/>
                    <a:pt x="5424" y="0"/>
                    <a:pt x="3734" y="0"/>
                  </a:cubicBezTo>
                  <a:lnTo>
                    <a:pt x="3060" y="0"/>
                  </a:lnTo>
                  <a:cubicBezTo>
                    <a:pt x="1370" y="0"/>
                    <a:pt x="0" y="1370"/>
                    <a:pt x="0" y="3060"/>
                  </a:cubicBezTo>
                  <a:lnTo>
                    <a:pt x="0" y="7508"/>
                  </a:lnTo>
                  <a:lnTo>
                    <a:pt x="6794" y="7508"/>
                  </a:lnTo>
                  <a:lnTo>
                    <a:pt x="6794" y="3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296B9B03-7862-DE40-BE5E-A0CE7DE29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5598362"/>
              <a:ext cx="1338263" cy="179388"/>
            </a:xfrm>
            <a:custGeom>
              <a:avLst/>
              <a:gdLst>
                <a:gd name="T0" fmla="*/ 13645 w 16249"/>
                <a:gd name="T1" fmla="*/ 0 h 2174"/>
                <a:gd name="T2" fmla="*/ 2604 w 16249"/>
                <a:gd name="T3" fmla="*/ 0 h 2174"/>
                <a:gd name="T4" fmla="*/ 0 w 16249"/>
                <a:gd name="T5" fmla="*/ 2174 h 2174"/>
                <a:gd name="T6" fmla="*/ 16249 w 16249"/>
                <a:gd name="T7" fmla="*/ 2174 h 2174"/>
                <a:gd name="T8" fmla="*/ 13645 w 16249"/>
                <a:gd name="T9" fmla="*/ 0 h 2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49" h="2174">
                  <a:moveTo>
                    <a:pt x="13645" y="0"/>
                  </a:moveTo>
                  <a:lnTo>
                    <a:pt x="2604" y="0"/>
                  </a:lnTo>
                  <a:cubicBezTo>
                    <a:pt x="1304" y="0"/>
                    <a:pt x="224" y="938"/>
                    <a:pt x="0" y="2174"/>
                  </a:cubicBezTo>
                  <a:lnTo>
                    <a:pt x="16249" y="2174"/>
                  </a:lnTo>
                  <a:cubicBezTo>
                    <a:pt x="16025" y="938"/>
                    <a:pt x="14945" y="0"/>
                    <a:pt x="1364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564E738B-9F55-8546-A047-8E6B7DF5B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281" y="5774575"/>
              <a:ext cx="2611438" cy="254000"/>
            </a:xfrm>
            <a:custGeom>
              <a:avLst/>
              <a:gdLst>
                <a:gd name="T0" fmla="*/ 31729 w 31729"/>
                <a:gd name="T1" fmla="*/ 3060 h 3091"/>
                <a:gd name="T2" fmla="*/ 28668 w 31729"/>
                <a:gd name="T3" fmla="*/ 0 h 3091"/>
                <a:gd name="T4" fmla="*/ 3060 w 31729"/>
                <a:gd name="T5" fmla="*/ 0 h 3091"/>
                <a:gd name="T6" fmla="*/ 0 w 31729"/>
                <a:gd name="T7" fmla="*/ 3060 h 3091"/>
                <a:gd name="T8" fmla="*/ 0 w 31729"/>
                <a:gd name="T9" fmla="*/ 3091 h 3091"/>
                <a:gd name="T10" fmla="*/ 31729 w 31729"/>
                <a:gd name="T11" fmla="*/ 3091 h 3091"/>
                <a:gd name="T12" fmla="*/ 31729 w 31729"/>
                <a:gd name="T13" fmla="*/ 3060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729" h="3091">
                  <a:moveTo>
                    <a:pt x="31729" y="3060"/>
                  </a:moveTo>
                  <a:cubicBezTo>
                    <a:pt x="31729" y="1370"/>
                    <a:pt x="30358" y="0"/>
                    <a:pt x="28668" y="0"/>
                  </a:cubicBezTo>
                  <a:lnTo>
                    <a:pt x="3060" y="0"/>
                  </a:lnTo>
                  <a:cubicBezTo>
                    <a:pt x="1370" y="0"/>
                    <a:pt x="0" y="1370"/>
                    <a:pt x="0" y="3060"/>
                  </a:cubicBezTo>
                  <a:lnTo>
                    <a:pt x="0" y="3091"/>
                  </a:lnTo>
                  <a:lnTo>
                    <a:pt x="31729" y="3091"/>
                  </a:lnTo>
                  <a:lnTo>
                    <a:pt x="31729" y="30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10A3F295-2386-194F-A38C-EF89B539D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1372437"/>
              <a:ext cx="517525" cy="906463"/>
            </a:xfrm>
            <a:custGeom>
              <a:avLst/>
              <a:gdLst>
                <a:gd name="T0" fmla="*/ 3841 w 6285"/>
                <a:gd name="T1" fmla="*/ 91 h 11006"/>
                <a:gd name="T2" fmla="*/ 3804 w 6285"/>
                <a:gd name="T3" fmla="*/ 80 h 11006"/>
                <a:gd name="T4" fmla="*/ 3730 w 6285"/>
                <a:gd name="T5" fmla="*/ 64 h 11006"/>
                <a:gd name="T6" fmla="*/ 3159 w 6285"/>
                <a:gd name="T7" fmla="*/ 0 h 11006"/>
                <a:gd name="T8" fmla="*/ 3142 w 6285"/>
                <a:gd name="T9" fmla="*/ 1 h 11006"/>
                <a:gd name="T10" fmla="*/ 3125 w 6285"/>
                <a:gd name="T11" fmla="*/ 0 h 11006"/>
                <a:gd name="T12" fmla="*/ 2555 w 6285"/>
                <a:gd name="T13" fmla="*/ 64 h 11006"/>
                <a:gd name="T14" fmla="*/ 2480 w 6285"/>
                <a:gd name="T15" fmla="*/ 80 h 11006"/>
                <a:gd name="T16" fmla="*/ 2443 w 6285"/>
                <a:gd name="T17" fmla="*/ 91 h 11006"/>
                <a:gd name="T18" fmla="*/ 0 w 6285"/>
                <a:gd name="T19" fmla="*/ 3024 h 11006"/>
                <a:gd name="T20" fmla="*/ 0 w 6285"/>
                <a:gd name="T21" fmla="*/ 3363 h 11006"/>
                <a:gd name="T22" fmla="*/ 0 w 6285"/>
                <a:gd name="T23" fmla="*/ 9342 h 11006"/>
                <a:gd name="T24" fmla="*/ 0 w 6285"/>
                <a:gd name="T25" fmla="*/ 9410 h 11006"/>
                <a:gd name="T26" fmla="*/ 222 w 6285"/>
                <a:gd name="T27" fmla="*/ 9585 h 11006"/>
                <a:gd name="T28" fmla="*/ 883 w 6285"/>
                <a:gd name="T29" fmla="*/ 11006 h 11006"/>
                <a:gd name="T30" fmla="*/ 5401 w 6285"/>
                <a:gd name="T31" fmla="*/ 11006 h 11006"/>
                <a:gd name="T32" fmla="*/ 6063 w 6285"/>
                <a:gd name="T33" fmla="*/ 9585 h 11006"/>
                <a:gd name="T34" fmla="*/ 6285 w 6285"/>
                <a:gd name="T35" fmla="*/ 9410 h 11006"/>
                <a:gd name="T36" fmla="*/ 6285 w 6285"/>
                <a:gd name="T37" fmla="*/ 9342 h 11006"/>
                <a:gd name="T38" fmla="*/ 6285 w 6285"/>
                <a:gd name="T39" fmla="*/ 3363 h 11006"/>
                <a:gd name="T40" fmla="*/ 6285 w 6285"/>
                <a:gd name="T41" fmla="*/ 3024 h 11006"/>
                <a:gd name="T42" fmla="*/ 3841 w 6285"/>
                <a:gd name="T43" fmla="*/ 91 h 1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85" h="11006">
                  <a:moveTo>
                    <a:pt x="3841" y="91"/>
                  </a:moveTo>
                  <a:cubicBezTo>
                    <a:pt x="3829" y="87"/>
                    <a:pt x="3817" y="84"/>
                    <a:pt x="3804" y="80"/>
                  </a:cubicBezTo>
                  <a:cubicBezTo>
                    <a:pt x="3780" y="75"/>
                    <a:pt x="3755" y="70"/>
                    <a:pt x="3730" y="64"/>
                  </a:cubicBezTo>
                  <a:cubicBezTo>
                    <a:pt x="3552" y="24"/>
                    <a:pt x="3362" y="0"/>
                    <a:pt x="3159" y="0"/>
                  </a:cubicBezTo>
                  <a:cubicBezTo>
                    <a:pt x="3153" y="0"/>
                    <a:pt x="3148" y="1"/>
                    <a:pt x="3142" y="1"/>
                  </a:cubicBezTo>
                  <a:cubicBezTo>
                    <a:pt x="3136" y="1"/>
                    <a:pt x="3131" y="0"/>
                    <a:pt x="3125" y="0"/>
                  </a:cubicBezTo>
                  <a:cubicBezTo>
                    <a:pt x="2923" y="0"/>
                    <a:pt x="2733" y="24"/>
                    <a:pt x="2555" y="64"/>
                  </a:cubicBezTo>
                  <a:cubicBezTo>
                    <a:pt x="2530" y="70"/>
                    <a:pt x="2505" y="75"/>
                    <a:pt x="2480" y="80"/>
                  </a:cubicBezTo>
                  <a:cubicBezTo>
                    <a:pt x="2468" y="84"/>
                    <a:pt x="2456" y="87"/>
                    <a:pt x="2443" y="91"/>
                  </a:cubicBezTo>
                  <a:cubicBezTo>
                    <a:pt x="521" y="591"/>
                    <a:pt x="0" y="3024"/>
                    <a:pt x="0" y="3024"/>
                  </a:cubicBezTo>
                  <a:lnTo>
                    <a:pt x="0" y="3363"/>
                  </a:lnTo>
                  <a:lnTo>
                    <a:pt x="0" y="9342"/>
                  </a:lnTo>
                  <a:lnTo>
                    <a:pt x="0" y="9410"/>
                  </a:lnTo>
                  <a:cubicBezTo>
                    <a:pt x="82" y="9467"/>
                    <a:pt x="155" y="9526"/>
                    <a:pt x="222" y="9585"/>
                  </a:cubicBezTo>
                  <a:cubicBezTo>
                    <a:pt x="484" y="9895"/>
                    <a:pt x="883" y="10458"/>
                    <a:pt x="883" y="11006"/>
                  </a:cubicBezTo>
                  <a:lnTo>
                    <a:pt x="5401" y="11006"/>
                  </a:lnTo>
                  <a:cubicBezTo>
                    <a:pt x="5401" y="10458"/>
                    <a:pt x="5800" y="9895"/>
                    <a:pt x="6063" y="9585"/>
                  </a:cubicBezTo>
                  <a:cubicBezTo>
                    <a:pt x="6130" y="9526"/>
                    <a:pt x="6203" y="9467"/>
                    <a:pt x="6285" y="9410"/>
                  </a:cubicBezTo>
                  <a:lnTo>
                    <a:pt x="6285" y="9342"/>
                  </a:lnTo>
                  <a:lnTo>
                    <a:pt x="6285" y="3363"/>
                  </a:lnTo>
                  <a:lnTo>
                    <a:pt x="6285" y="3024"/>
                  </a:lnTo>
                  <a:cubicBezTo>
                    <a:pt x="6285" y="3024"/>
                    <a:pt x="5764" y="591"/>
                    <a:pt x="3841" y="9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5A99D2F1-2FC5-E24E-8969-FC08D3604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188" y="902537"/>
              <a:ext cx="301625" cy="509588"/>
            </a:xfrm>
            <a:custGeom>
              <a:avLst/>
              <a:gdLst>
                <a:gd name="T0" fmla="*/ 3669 w 3669"/>
                <a:gd name="T1" fmla="*/ 4009 h 6183"/>
                <a:gd name="T2" fmla="*/ 1834 w 3669"/>
                <a:gd name="T3" fmla="*/ 6183 h 6183"/>
                <a:gd name="T4" fmla="*/ 0 w 3669"/>
                <a:gd name="T5" fmla="*/ 4009 h 6183"/>
                <a:gd name="T6" fmla="*/ 1834 w 3669"/>
                <a:gd name="T7" fmla="*/ 0 h 6183"/>
                <a:gd name="T8" fmla="*/ 3669 w 3669"/>
                <a:gd name="T9" fmla="*/ 4009 h 6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9" h="6183">
                  <a:moveTo>
                    <a:pt x="3669" y="4009"/>
                  </a:moveTo>
                  <a:cubicBezTo>
                    <a:pt x="3669" y="5716"/>
                    <a:pt x="2848" y="6183"/>
                    <a:pt x="1834" y="6183"/>
                  </a:cubicBezTo>
                  <a:cubicBezTo>
                    <a:pt x="821" y="6183"/>
                    <a:pt x="0" y="5716"/>
                    <a:pt x="0" y="4009"/>
                  </a:cubicBezTo>
                  <a:cubicBezTo>
                    <a:pt x="0" y="2301"/>
                    <a:pt x="1834" y="0"/>
                    <a:pt x="1834" y="0"/>
                  </a:cubicBezTo>
                  <a:cubicBezTo>
                    <a:pt x="1834" y="0"/>
                    <a:pt x="3669" y="2301"/>
                    <a:pt x="3669" y="4009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42">
              <a:extLst>
                <a:ext uri="{FF2B5EF4-FFF2-40B4-BE49-F238E27FC236}">
                  <a16:creationId xmlns:a16="http://schemas.microsoft.com/office/drawing/2014/main" id="{8CFC6873-3EBA-0B4E-9D25-31349B5FE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1767725"/>
              <a:ext cx="117475" cy="1174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8">
            <a:extLst>
              <a:ext uri="{FF2B5EF4-FFF2-40B4-BE49-F238E27FC236}">
                <a16:creationId xmlns:a16="http://schemas.microsoft.com/office/drawing/2014/main" id="{46226236-12CD-F149-9505-6FB493BD6771}"/>
              </a:ext>
            </a:extLst>
          </p:cNvPr>
          <p:cNvGrpSpPr/>
          <p:nvPr/>
        </p:nvGrpSpPr>
        <p:grpSpPr>
          <a:xfrm>
            <a:off x="6867264" y="1928813"/>
            <a:ext cx="2181225" cy="2411413"/>
            <a:chOff x="6953250" y="1605800"/>
            <a:chExt cx="2181225" cy="2411413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1C990E3B-A51A-8545-B125-66058971D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0212" y="1916950"/>
              <a:ext cx="1050925" cy="1917700"/>
            </a:xfrm>
            <a:custGeom>
              <a:avLst/>
              <a:gdLst>
                <a:gd name="T0" fmla="*/ 12657 w 12781"/>
                <a:gd name="T1" fmla="*/ 22665 h 23305"/>
                <a:gd name="T2" fmla="*/ 312 w 12781"/>
                <a:gd name="T3" fmla="*/ 191 h 23305"/>
                <a:gd name="T4" fmla="*/ 0 w 12781"/>
                <a:gd name="T5" fmla="*/ 0 h 23305"/>
                <a:gd name="T6" fmla="*/ 0 w 12781"/>
                <a:gd name="T7" fmla="*/ 1267 h 23305"/>
                <a:gd name="T8" fmla="*/ 11953 w 12781"/>
                <a:gd name="T9" fmla="*/ 23111 h 23305"/>
                <a:gd name="T10" fmla="*/ 12306 w 12781"/>
                <a:gd name="T11" fmla="*/ 23305 h 23305"/>
                <a:gd name="T12" fmla="*/ 12528 w 12781"/>
                <a:gd name="T13" fmla="*/ 23240 h 23305"/>
                <a:gd name="T14" fmla="*/ 12657 w 12781"/>
                <a:gd name="T15" fmla="*/ 22665 h 23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81" h="23305">
                  <a:moveTo>
                    <a:pt x="12657" y="22665"/>
                  </a:moveTo>
                  <a:lnTo>
                    <a:pt x="312" y="191"/>
                  </a:lnTo>
                  <a:cubicBezTo>
                    <a:pt x="243" y="82"/>
                    <a:pt x="128" y="12"/>
                    <a:pt x="0" y="0"/>
                  </a:cubicBezTo>
                  <a:lnTo>
                    <a:pt x="0" y="1267"/>
                  </a:lnTo>
                  <a:lnTo>
                    <a:pt x="11953" y="23111"/>
                  </a:lnTo>
                  <a:cubicBezTo>
                    <a:pt x="12033" y="23236"/>
                    <a:pt x="12168" y="23305"/>
                    <a:pt x="12306" y="23305"/>
                  </a:cubicBezTo>
                  <a:cubicBezTo>
                    <a:pt x="12382" y="23305"/>
                    <a:pt x="12459" y="23284"/>
                    <a:pt x="12528" y="23240"/>
                  </a:cubicBezTo>
                  <a:cubicBezTo>
                    <a:pt x="12722" y="23117"/>
                    <a:pt x="12781" y="22860"/>
                    <a:pt x="12657" y="2266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44">
              <a:extLst>
                <a:ext uri="{FF2B5EF4-FFF2-40B4-BE49-F238E27FC236}">
                  <a16:creationId xmlns:a16="http://schemas.microsoft.com/office/drawing/2014/main" id="{4A9EA5C0-38A1-B842-A965-BA19CF923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125" y="1605800"/>
              <a:ext cx="369888" cy="3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45">
              <a:extLst>
                <a:ext uri="{FF2B5EF4-FFF2-40B4-BE49-F238E27FC236}">
                  <a16:creationId xmlns:a16="http://schemas.microsoft.com/office/drawing/2014/main" id="{484F79B8-04E0-3346-BD04-4F611E05F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1625" y="1669300"/>
              <a:ext cx="242888" cy="2428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id="{1CDE8064-3AD5-F344-B64C-BD0AB5F5A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7" y="1915362"/>
              <a:ext cx="1031875" cy="1933575"/>
            </a:xfrm>
            <a:custGeom>
              <a:avLst/>
              <a:gdLst>
                <a:gd name="T0" fmla="*/ 12494 w 12531"/>
                <a:gd name="T1" fmla="*/ 0 h 23483"/>
                <a:gd name="T2" fmla="*/ 12142 w 12531"/>
                <a:gd name="T3" fmla="*/ 190 h 23483"/>
                <a:gd name="T4" fmla="*/ 126 w 12531"/>
                <a:gd name="T5" fmla="*/ 22781 h 23483"/>
                <a:gd name="T6" fmla="*/ 249 w 12531"/>
                <a:gd name="T7" fmla="*/ 23357 h 23483"/>
                <a:gd name="T8" fmla="*/ 825 w 12531"/>
                <a:gd name="T9" fmla="*/ 23235 h 23483"/>
                <a:gd name="T10" fmla="*/ 12487 w 12531"/>
                <a:gd name="T11" fmla="*/ 1189 h 23483"/>
                <a:gd name="T12" fmla="*/ 12531 w 12531"/>
                <a:gd name="T13" fmla="*/ 1270 h 23483"/>
                <a:gd name="T14" fmla="*/ 12531 w 12531"/>
                <a:gd name="T15" fmla="*/ 2 h 23483"/>
                <a:gd name="T16" fmla="*/ 12494 w 12531"/>
                <a:gd name="T17" fmla="*/ 0 h 23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31" h="23483">
                  <a:moveTo>
                    <a:pt x="12494" y="0"/>
                  </a:moveTo>
                  <a:cubicBezTo>
                    <a:pt x="12353" y="0"/>
                    <a:pt x="12219" y="71"/>
                    <a:pt x="12142" y="190"/>
                  </a:cubicBezTo>
                  <a:lnTo>
                    <a:pt x="126" y="22781"/>
                  </a:lnTo>
                  <a:cubicBezTo>
                    <a:pt x="0" y="22974"/>
                    <a:pt x="56" y="23232"/>
                    <a:pt x="249" y="23357"/>
                  </a:cubicBezTo>
                  <a:cubicBezTo>
                    <a:pt x="441" y="23483"/>
                    <a:pt x="699" y="23428"/>
                    <a:pt x="825" y="23235"/>
                  </a:cubicBezTo>
                  <a:lnTo>
                    <a:pt x="12487" y="1189"/>
                  </a:lnTo>
                  <a:lnTo>
                    <a:pt x="12531" y="1270"/>
                  </a:lnTo>
                  <a:lnTo>
                    <a:pt x="12531" y="2"/>
                  </a:lnTo>
                  <a:cubicBezTo>
                    <a:pt x="12519" y="1"/>
                    <a:pt x="12507" y="0"/>
                    <a:pt x="124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405774A6-1ED8-E241-A06C-B2E6E8DF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0" y="3774325"/>
              <a:ext cx="2181225" cy="242888"/>
            </a:xfrm>
            <a:custGeom>
              <a:avLst/>
              <a:gdLst>
                <a:gd name="T0" fmla="*/ 2962 w 26492"/>
                <a:gd name="T1" fmla="*/ 2962 h 2962"/>
                <a:gd name="T2" fmla="*/ 23531 w 26492"/>
                <a:gd name="T3" fmla="*/ 2962 h 2962"/>
                <a:gd name="T4" fmla="*/ 26492 w 26492"/>
                <a:gd name="T5" fmla="*/ 0 h 2962"/>
                <a:gd name="T6" fmla="*/ 0 w 26492"/>
                <a:gd name="T7" fmla="*/ 0 h 2962"/>
                <a:gd name="T8" fmla="*/ 2962 w 26492"/>
                <a:gd name="T9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92" h="2962">
                  <a:moveTo>
                    <a:pt x="2962" y="2962"/>
                  </a:moveTo>
                  <a:lnTo>
                    <a:pt x="23531" y="2962"/>
                  </a:lnTo>
                  <a:cubicBezTo>
                    <a:pt x="25167" y="2962"/>
                    <a:pt x="26492" y="1636"/>
                    <a:pt x="26492" y="0"/>
                  </a:cubicBezTo>
                  <a:lnTo>
                    <a:pt x="0" y="0"/>
                  </a:lnTo>
                  <a:cubicBezTo>
                    <a:pt x="0" y="1636"/>
                    <a:pt x="1327" y="2962"/>
                    <a:pt x="2962" y="29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7">
            <a:extLst>
              <a:ext uri="{FF2B5EF4-FFF2-40B4-BE49-F238E27FC236}">
                <a16:creationId xmlns:a16="http://schemas.microsoft.com/office/drawing/2014/main" id="{9E9FDEFD-7FD8-C449-8CB8-78AAC478C44C}"/>
              </a:ext>
            </a:extLst>
          </p:cNvPr>
          <p:cNvGrpSpPr/>
          <p:nvPr/>
        </p:nvGrpSpPr>
        <p:grpSpPr>
          <a:xfrm>
            <a:off x="2971539" y="1928813"/>
            <a:ext cx="2181225" cy="2411413"/>
            <a:chOff x="3057525" y="1605800"/>
            <a:chExt cx="2181225" cy="2411413"/>
          </a:xfrm>
        </p:grpSpPr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3F2D7BE6-6DC7-4344-BB2A-13974D973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850" y="1915362"/>
              <a:ext cx="1073150" cy="1919288"/>
            </a:xfrm>
            <a:custGeom>
              <a:avLst/>
              <a:gdLst>
                <a:gd name="T0" fmla="*/ 12899 w 13022"/>
                <a:gd name="T1" fmla="*/ 22668 h 23308"/>
                <a:gd name="T2" fmla="*/ 553 w 13022"/>
                <a:gd name="T3" fmla="*/ 194 h 23308"/>
                <a:gd name="T4" fmla="*/ 204 w 13022"/>
                <a:gd name="T5" fmla="*/ 0 h 23308"/>
                <a:gd name="T6" fmla="*/ 0 w 13022"/>
                <a:gd name="T7" fmla="*/ 53 h 23308"/>
                <a:gd name="T8" fmla="*/ 0 w 13022"/>
                <a:gd name="T9" fmla="*/ 1561 h 23308"/>
                <a:gd name="T10" fmla="*/ 197 w 13022"/>
                <a:gd name="T11" fmla="*/ 1189 h 23308"/>
                <a:gd name="T12" fmla="*/ 12195 w 13022"/>
                <a:gd name="T13" fmla="*/ 23114 h 23308"/>
                <a:gd name="T14" fmla="*/ 12547 w 13022"/>
                <a:gd name="T15" fmla="*/ 23308 h 23308"/>
                <a:gd name="T16" fmla="*/ 12769 w 13022"/>
                <a:gd name="T17" fmla="*/ 23243 h 23308"/>
                <a:gd name="T18" fmla="*/ 12899 w 13022"/>
                <a:gd name="T19" fmla="*/ 22668 h 23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22" h="23308">
                  <a:moveTo>
                    <a:pt x="12899" y="22668"/>
                  </a:moveTo>
                  <a:lnTo>
                    <a:pt x="553" y="194"/>
                  </a:lnTo>
                  <a:cubicBezTo>
                    <a:pt x="478" y="74"/>
                    <a:pt x="346" y="1"/>
                    <a:pt x="204" y="0"/>
                  </a:cubicBezTo>
                  <a:cubicBezTo>
                    <a:pt x="132" y="0"/>
                    <a:pt x="62" y="19"/>
                    <a:pt x="0" y="53"/>
                  </a:cubicBezTo>
                  <a:lnTo>
                    <a:pt x="0" y="1561"/>
                  </a:lnTo>
                  <a:lnTo>
                    <a:pt x="197" y="1189"/>
                  </a:lnTo>
                  <a:lnTo>
                    <a:pt x="12195" y="23114"/>
                  </a:lnTo>
                  <a:cubicBezTo>
                    <a:pt x="12274" y="23239"/>
                    <a:pt x="12409" y="23308"/>
                    <a:pt x="12547" y="23308"/>
                  </a:cubicBezTo>
                  <a:cubicBezTo>
                    <a:pt x="12623" y="23308"/>
                    <a:pt x="12700" y="23287"/>
                    <a:pt x="12769" y="23243"/>
                  </a:cubicBezTo>
                  <a:cubicBezTo>
                    <a:pt x="12964" y="23120"/>
                    <a:pt x="13022" y="22863"/>
                    <a:pt x="12899" y="2266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D9FCBAA3-1837-0845-9836-E81FAB217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1605800"/>
              <a:ext cx="369888" cy="3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A5E4C459-EB00-4045-9FD0-9CD823AA3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00" y="1669300"/>
              <a:ext cx="242888" cy="2428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9">
              <a:extLst>
                <a:ext uri="{FF2B5EF4-FFF2-40B4-BE49-F238E27FC236}">
                  <a16:creationId xmlns:a16="http://schemas.microsoft.com/office/drawing/2014/main" id="{59C24629-31DB-924D-AE95-C37647AC9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2" y="1920125"/>
              <a:ext cx="1011238" cy="1928813"/>
            </a:xfrm>
            <a:custGeom>
              <a:avLst/>
              <a:gdLst>
                <a:gd name="T0" fmla="*/ 12141 w 12289"/>
                <a:gd name="T1" fmla="*/ 137 h 23430"/>
                <a:gd name="T2" fmla="*/ 125 w 12289"/>
                <a:gd name="T3" fmla="*/ 22728 h 23430"/>
                <a:gd name="T4" fmla="*/ 247 w 12289"/>
                <a:gd name="T5" fmla="*/ 23305 h 23430"/>
                <a:gd name="T6" fmla="*/ 824 w 12289"/>
                <a:gd name="T7" fmla="*/ 23182 h 23430"/>
                <a:gd name="T8" fmla="*/ 12289 w 12289"/>
                <a:gd name="T9" fmla="*/ 1508 h 23430"/>
                <a:gd name="T10" fmla="*/ 12289 w 12289"/>
                <a:gd name="T11" fmla="*/ 0 h 23430"/>
                <a:gd name="T12" fmla="*/ 12141 w 12289"/>
                <a:gd name="T13" fmla="*/ 137 h 2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89" h="23430">
                  <a:moveTo>
                    <a:pt x="12141" y="137"/>
                  </a:moveTo>
                  <a:lnTo>
                    <a:pt x="125" y="22728"/>
                  </a:lnTo>
                  <a:cubicBezTo>
                    <a:pt x="0" y="22921"/>
                    <a:pt x="54" y="23179"/>
                    <a:pt x="247" y="23305"/>
                  </a:cubicBezTo>
                  <a:cubicBezTo>
                    <a:pt x="441" y="23430"/>
                    <a:pt x="698" y="23375"/>
                    <a:pt x="824" y="23182"/>
                  </a:cubicBezTo>
                  <a:lnTo>
                    <a:pt x="12289" y="1508"/>
                  </a:lnTo>
                  <a:lnTo>
                    <a:pt x="12289" y="0"/>
                  </a:lnTo>
                  <a:cubicBezTo>
                    <a:pt x="12230" y="32"/>
                    <a:pt x="12179" y="79"/>
                    <a:pt x="12141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0">
              <a:extLst>
                <a:ext uri="{FF2B5EF4-FFF2-40B4-BE49-F238E27FC236}">
                  <a16:creationId xmlns:a16="http://schemas.microsoft.com/office/drawing/2014/main" id="{AF91E3B7-4CC2-C640-A044-13BAC8DD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525" y="3774325"/>
              <a:ext cx="2181225" cy="242888"/>
            </a:xfrm>
            <a:custGeom>
              <a:avLst/>
              <a:gdLst>
                <a:gd name="T0" fmla="*/ 2961 w 26492"/>
                <a:gd name="T1" fmla="*/ 2962 h 2962"/>
                <a:gd name="T2" fmla="*/ 23530 w 26492"/>
                <a:gd name="T3" fmla="*/ 2962 h 2962"/>
                <a:gd name="T4" fmla="*/ 26492 w 26492"/>
                <a:gd name="T5" fmla="*/ 0 h 2962"/>
                <a:gd name="T6" fmla="*/ 0 w 26492"/>
                <a:gd name="T7" fmla="*/ 0 h 2962"/>
                <a:gd name="T8" fmla="*/ 2961 w 26492"/>
                <a:gd name="T9" fmla="*/ 2962 h 2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92" h="2962">
                  <a:moveTo>
                    <a:pt x="2961" y="2962"/>
                  </a:moveTo>
                  <a:lnTo>
                    <a:pt x="23530" y="2962"/>
                  </a:lnTo>
                  <a:cubicBezTo>
                    <a:pt x="25165" y="2962"/>
                    <a:pt x="26492" y="1636"/>
                    <a:pt x="26492" y="0"/>
                  </a:cubicBezTo>
                  <a:lnTo>
                    <a:pt x="0" y="0"/>
                  </a:lnTo>
                  <a:cubicBezTo>
                    <a:pt x="0" y="1636"/>
                    <a:pt x="1326" y="2962"/>
                    <a:pt x="2961" y="29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47160B2-0398-F64C-AC2B-70722851AB60}"/>
              </a:ext>
            </a:extLst>
          </p:cNvPr>
          <p:cNvSpPr txBox="1"/>
          <p:nvPr/>
        </p:nvSpPr>
        <p:spPr>
          <a:xfrm>
            <a:off x="7241750" y="3620056"/>
            <a:ext cx="1478290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l-GR" sz="1200" b="1" dirty="0" err="1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Αντι</a:t>
            </a:r>
            <a:r>
              <a:rPr lang="el-GR" sz="1200" b="1" dirty="0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-φλεγμονώδη</a:t>
            </a:r>
          </a:p>
          <a:p>
            <a:pPr algn="ctr"/>
            <a:r>
              <a:rPr lang="el-GR" sz="1200" b="1" dirty="0" err="1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Αντι-θρομβωτικά</a:t>
            </a:r>
            <a:r>
              <a:rPr lang="el-GR" sz="1200" b="1" dirty="0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 </a:t>
            </a:r>
            <a:endParaRPr lang="en-US" sz="1200" b="1" dirty="0">
              <a:solidFill>
                <a:schemeClr val="tx2"/>
              </a:solidFill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B9C504-CDA6-3E4A-BBEB-B2C688B01A99}"/>
              </a:ext>
            </a:extLst>
          </p:cNvPr>
          <p:cNvSpPr txBox="1"/>
          <p:nvPr/>
        </p:nvSpPr>
        <p:spPr>
          <a:xfrm>
            <a:off x="3344904" y="3609460"/>
            <a:ext cx="1455847" cy="369332"/>
          </a:xfrm>
          <a:prstGeom prst="rect">
            <a:avLst/>
          </a:prstGeom>
          <a:noFill/>
        </p:spPr>
        <p:txBody>
          <a:bodyPr wrap="none" tIns="0" bIns="0" rtlCol="0" anchor="b">
            <a:spAutoFit/>
          </a:bodyPr>
          <a:lstStyle/>
          <a:p>
            <a:pPr algn="ctr"/>
            <a:r>
              <a:rPr lang="el-GR" sz="1200" b="1" dirty="0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Προ-φλεγμονώδη</a:t>
            </a:r>
          </a:p>
          <a:p>
            <a:pPr algn="ctr"/>
            <a:r>
              <a:rPr lang="el-GR" sz="1200" b="1" dirty="0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Προ-</a:t>
            </a:r>
            <a:r>
              <a:rPr lang="el-GR" sz="1200" b="1" dirty="0" err="1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θρομβωτικά</a:t>
            </a:r>
            <a:r>
              <a:rPr lang="el-GR" sz="1200" b="1" dirty="0">
                <a:solidFill>
                  <a:schemeClr val="tx2"/>
                </a:solidFill>
                <a:latin typeface="Bangla MN" pitchFamily="2" charset="0"/>
                <a:cs typeface="Bangla MN" pitchFamily="2" charset="0"/>
              </a:rPr>
              <a:t> </a:t>
            </a:r>
            <a:endParaRPr lang="en-US" sz="1200" b="1" dirty="0">
              <a:solidFill>
                <a:schemeClr val="tx2"/>
              </a:solidFill>
              <a:latin typeface="Bangla MN" pitchFamily="2" charset="0"/>
              <a:cs typeface="Bangla MN" pitchFamily="2" charset="0"/>
            </a:endParaRPr>
          </a:p>
        </p:txBody>
      </p:sp>
      <p:sp>
        <p:nvSpPr>
          <p:cNvPr id="39" name="Ορθογώνιο 38">
            <a:extLst>
              <a:ext uri="{FF2B5EF4-FFF2-40B4-BE49-F238E27FC236}">
                <a16:creationId xmlns:a16="http://schemas.microsoft.com/office/drawing/2014/main" id="{2A2D3B09-92FB-C648-A0DE-1161A28C32FA}"/>
              </a:ext>
            </a:extLst>
          </p:cNvPr>
          <p:cNvSpPr/>
          <p:nvPr/>
        </p:nvSpPr>
        <p:spPr>
          <a:xfrm>
            <a:off x="4773362" y="541039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2800" b="1" dirty="0">
                <a:latin typeface="Bahnschrift" panose="020B0502040204020203" pitchFamily="34" charset="0"/>
              </a:rPr>
              <a:t> </a:t>
            </a:r>
            <a:endParaRPr lang="el-GR" sz="2800" dirty="0">
              <a:latin typeface="Bahnschrift" panose="020B0502040204020203" pitchFamily="34" charset="0"/>
            </a:endParaRPr>
          </a:p>
        </p:txBody>
      </p:sp>
      <p:sp>
        <p:nvSpPr>
          <p:cNvPr id="40" name="Ορθογώνιο 39">
            <a:extLst>
              <a:ext uri="{FF2B5EF4-FFF2-40B4-BE49-F238E27FC236}">
                <a16:creationId xmlns:a16="http://schemas.microsoft.com/office/drawing/2014/main" id="{96FD2DFC-F845-A446-BBD1-0B5347BB7B3E}"/>
              </a:ext>
            </a:extLst>
          </p:cNvPr>
          <p:cNvSpPr/>
          <p:nvPr/>
        </p:nvSpPr>
        <p:spPr>
          <a:xfrm>
            <a:off x="1854816" y="1846753"/>
            <a:ext cx="190396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latin typeface="Bahnschrift" panose="020B0502040204020203" pitchFamily="34" charset="0"/>
              </a:rPr>
              <a:t>Θρόμβωση  </a:t>
            </a:r>
            <a:endParaRPr lang="el-GR" sz="2800" dirty="0">
              <a:latin typeface="Bahnschrift" panose="020B0502040204020203" pitchFamily="34" charset="0"/>
            </a:endParaRPr>
          </a:p>
        </p:txBody>
      </p:sp>
      <p:sp>
        <p:nvSpPr>
          <p:cNvPr id="41" name="Ορθογώνιο 40">
            <a:extLst>
              <a:ext uri="{FF2B5EF4-FFF2-40B4-BE49-F238E27FC236}">
                <a16:creationId xmlns:a16="http://schemas.microsoft.com/office/drawing/2014/main" id="{56A7C027-3A97-D74E-8DA6-67964EC4C9E0}"/>
              </a:ext>
            </a:extLst>
          </p:cNvPr>
          <p:cNvSpPr/>
          <p:nvPr/>
        </p:nvSpPr>
        <p:spPr>
          <a:xfrm>
            <a:off x="8290375" y="1834454"/>
            <a:ext cx="205025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latin typeface="Bahnschrift" panose="020B0502040204020203" pitchFamily="34" charset="0"/>
              </a:rPr>
              <a:t>Αιμορραγία   </a:t>
            </a:r>
            <a:endParaRPr lang="el-GR" sz="2800" dirty="0">
              <a:latin typeface="Bahnschrift" panose="020B0502040204020203" pitchFamily="34" charset="0"/>
            </a:endParaRPr>
          </a:p>
        </p:txBody>
      </p:sp>
      <p:pic>
        <p:nvPicPr>
          <p:cNvPr id="47" name="Εικόνα 46">
            <a:extLst>
              <a:ext uri="{FF2B5EF4-FFF2-40B4-BE49-F238E27FC236}">
                <a16:creationId xmlns:a16="http://schemas.microsoft.com/office/drawing/2014/main" id="{D527FBC4-98CF-F740-88DC-C0722C0B1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84" y="4896574"/>
            <a:ext cx="1903962" cy="1328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63DB8DB-3E69-A048-84AB-A8D24FB3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95" y="4277980"/>
            <a:ext cx="2050256" cy="16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57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04950" y="439588"/>
            <a:ext cx="6234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Bahnschrift" panose="020B0502040204020203" pitchFamily="34" charset="0"/>
              </a:rPr>
              <a:t>Take home message </a:t>
            </a:r>
            <a:r>
              <a:rPr lang="el-GR" sz="2800" b="1" dirty="0">
                <a:latin typeface="Bahnschrift" panose="020B0502040204020203" pitchFamily="34" charset="0"/>
              </a:rPr>
              <a:t>… Μικροκυστίδια</a:t>
            </a:r>
            <a:endParaRPr lang="el-GR" sz="2800" dirty="0">
              <a:latin typeface="Bahnschrift" panose="020B0502040204020203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16099" y="1338379"/>
            <a:ext cx="623439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Απελευθερώνονται από όλα τα κύτταρα και είναι άφθονα στην κυκλοφορία του αίματος.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Υπάρχουν στα παράγωγα του αίματος.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Η αιμοληψία, η παρασκευή και η αποθήκευση επηρεάζουν την </a:t>
            </a:r>
            <a:r>
              <a:rPr lang="el-GR" dirty="0" err="1">
                <a:latin typeface="Bahnschrift" panose="020B0502040204020203" pitchFamily="34" charset="0"/>
              </a:rPr>
              <a:t>κυστιδιοποίηση</a:t>
            </a:r>
            <a:r>
              <a:rPr lang="el-GR" dirty="0">
                <a:latin typeface="Bahnschrift" panose="020B0502040204020203" pitchFamily="34" charset="0"/>
              </a:rPr>
              <a:t>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b="1" u="sng" dirty="0" err="1">
                <a:latin typeface="Bahnschrift" panose="020B0502040204020203" pitchFamily="34" charset="0"/>
              </a:rPr>
              <a:t>Αιμοεπαγρύπνηση</a:t>
            </a:r>
            <a:r>
              <a:rPr lang="el-GR" b="1" u="sng" dirty="0">
                <a:latin typeface="Bahnschrift" panose="020B0502040204020203" pitchFamily="34" charset="0"/>
              </a:rPr>
              <a:t>:</a:t>
            </a:r>
            <a:r>
              <a:rPr lang="el-GR" b="1" dirty="0">
                <a:latin typeface="Bahnschrift" panose="020B0502040204020203" pitchFamily="34" charset="0"/>
              </a:rPr>
              <a:t> </a:t>
            </a:r>
            <a:r>
              <a:rPr lang="el-GR" dirty="0">
                <a:latin typeface="Bahnschrift" panose="020B0502040204020203" pitchFamily="34" charset="0"/>
              </a:rPr>
              <a:t>δεν είναι ακόμα γνωστή η παραγωγή </a:t>
            </a:r>
            <a:r>
              <a:rPr lang="el-GR" dirty="0" err="1">
                <a:latin typeface="Bahnschrift" panose="020B0502040204020203" pitchFamily="34" charset="0"/>
              </a:rPr>
              <a:t>μικροκυστιδίων</a:t>
            </a:r>
            <a:r>
              <a:rPr lang="el-GR" dirty="0">
                <a:latin typeface="Bahnschrift" panose="020B0502040204020203" pitchFamily="34" charset="0"/>
              </a:rPr>
              <a:t> από τις νέες τεχνολογίες παρασκευής παραγώγων αίματος </a:t>
            </a:r>
            <a:r>
              <a:rPr lang="el-GR" i="1" dirty="0">
                <a:latin typeface="Bahnschrift" panose="020B0502040204020203" pitchFamily="34" charset="0"/>
              </a:rPr>
              <a:t>(αδρανοποίηση, </a:t>
            </a:r>
            <a:r>
              <a:rPr lang="el-GR" i="1" dirty="0" err="1">
                <a:latin typeface="Bahnschrift" panose="020B0502040204020203" pitchFamily="34" charset="0"/>
              </a:rPr>
              <a:t>βαθεία</a:t>
            </a:r>
            <a:r>
              <a:rPr lang="el-GR" i="1" dirty="0">
                <a:latin typeface="Bahnschrift" panose="020B0502040204020203" pitchFamily="34" charset="0"/>
              </a:rPr>
              <a:t> κατάψυξη κυττάρων κ.α.).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dirty="0">
                <a:latin typeface="Bahnschrift" panose="020B0502040204020203" pitchFamily="34" charset="0"/>
              </a:rPr>
              <a:t>Χρειάζονται κλινικές μελέτες για τις παθολογικές επιπτώσεις της μετάγγισης από μικροκυστίδια.</a:t>
            </a:r>
          </a:p>
          <a:p>
            <a:pPr marL="457200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el-GR" u="sng" dirty="0">
                <a:latin typeface="Bahnschrift" panose="020B0502040204020203" pitchFamily="34" charset="0"/>
              </a:rPr>
              <a:t>Συμβάλλουν αποτελεσματικά στην αιμορραγία.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35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70" y="2497523"/>
            <a:ext cx="4528291" cy="2547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7316" y="254922"/>
            <a:ext cx="425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i="1" dirty="0"/>
              <a:t>Τα </a:t>
            </a:r>
            <a:r>
              <a:rPr lang="el-GR" i="1" dirty="0" err="1"/>
              <a:t>μικροκυστίδια</a:t>
            </a:r>
            <a:r>
              <a:rPr lang="el-GR" i="1" dirty="0"/>
              <a:t> είναι θαυματουργά! </a:t>
            </a:r>
          </a:p>
        </p:txBody>
      </p:sp>
    </p:spTree>
    <p:extLst>
      <p:ext uri="{BB962C8B-B14F-4D97-AF65-F5344CB8AC3E}">
        <p14:creationId xmlns:p14="http://schemas.microsoft.com/office/powerpoint/2010/main" val="41269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Λίγη ιστορία …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 [1] …</a:t>
            </a:r>
            <a:endParaRPr lang="el-GR" sz="2800" b="1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618" y="713232"/>
            <a:ext cx="3561163" cy="462100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8275027" y="5288984"/>
            <a:ext cx="3916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latin typeface="Bahnschrift" panose="020B0502040204020203" pitchFamily="34" charset="0"/>
              </a:rPr>
              <a:t>… το υλικό αποτελείται από συσσωματώματα κυτταρικής σκόνης …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47532" y="1998988"/>
            <a:ext cx="75843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dirty="0">
                <a:latin typeface="Bahnschrift" panose="020B0502040204020203" pitchFamily="34" charset="0"/>
              </a:rPr>
              <a:t>Ο σκοπός της παρούσας μελέτης ήταν να παράσχει στοιχεία για την παρουσία νέου βιολογικού υλικού στο φυσιολογικό πλάσμα ύστερα από </a:t>
            </a:r>
            <a:r>
              <a:rPr lang="el-GR" sz="2000" dirty="0" err="1">
                <a:latin typeface="Bahnschrift" panose="020B0502040204020203" pitchFamily="34" charset="0"/>
              </a:rPr>
              <a:t>υπερφυγοκέντρηση</a:t>
            </a:r>
            <a:r>
              <a:rPr lang="el-GR" sz="2000" dirty="0">
                <a:latin typeface="Bahnschrift" panose="020B0502040204020203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dirty="0">
                <a:latin typeface="Bahnschrift" panose="020B0502040204020203" pitchFamily="34" charset="0"/>
              </a:rPr>
              <a:t>Το υλικό προέρχεται </a:t>
            </a:r>
            <a:r>
              <a:rPr lang="el-GR" sz="2000" u="sng" dirty="0">
                <a:latin typeface="Bahnschrift" panose="020B0502040204020203" pitchFamily="34" charset="0"/>
              </a:rPr>
              <a:t>μάλλον από αιμοπετάλια </a:t>
            </a:r>
            <a:r>
              <a:rPr lang="el-GR" sz="2000" dirty="0">
                <a:latin typeface="Bahnschrift" panose="020B0502040204020203" pitchFamily="34" charset="0"/>
              </a:rPr>
              <a:t>και πιθανά να έχει </a:t>
            </a:r>
            <a:r>
              <a:rPr lang="el-GR" sz="2000" dirty="0" err="1">
                <a:latin typeface="Bahnschrift" panose="020B0502040204020203" pitchFamily="34" charset="0"/>
              </a:rPr>
              <a:t>προπηκτική</a:t>
            </a:r>
            <a:r>
              <a:rPr lang="el-GR" sz="2000" dirty="0">
                <a:latin typeface="Bahnschrift" panose="020B0502040204020203" pitchFamily="34" charset="0"/>
              </a:rPr>
              <a:t> δράση.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2000" dirty="0">
              <a:latin typeface="Bahnschrift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dirty="0">
                <a:latin typeface="Bahnschrift" panose="020B0502040204020203" pitchFamily="34" charset="0"/>
              </a:rPr>
              <a:t>Το νέο βιολογικό υλικό προτείνεται να ονομαστεί </a:t>
            </a:r>
            <a:r>
              <a:rPr lang="el-GR" sz="2000" b="1" dirty="0">
                <a:latin typeface="Bahnschrift" panose="020B0502040204020203" pitchFamily="34" charset="0"/>
              </a:rPr>
              <a:t>«κυτταρική σκόνη».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484" y="190012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ahnschrift" panose="020B0502040204020203" pitchFamily="34" charset="0"/>
              </a:rPr>
              <a:t>1967</a:t>
            </a:r>
            <a:endParaRPr lang="el-GR" sz="2800" b="1" dirty="0">
              <a:latin typeface="Bahnschrift" panose="020B0502040204020203" pitchFamily="34" charset="0"/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4</a:t>
            </a:fld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6451077" y="6046772"/>
            <a:ext cx="5625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Bahnschrift" panose="020B0502040204020203" pitchFamily="34" charset="0"/>
              </a:rPr>
              <a:t>Wolf</a:t>
            </a:r>
            <a:r>
              <a:rPr lang="nl-NL" sz="1200" i="1" dirty="0">
                <a:latin typeface="Bahnschrift" panose="020B0502040204020203" pitchFamily="34" charset="0"/>
              </a:rPr>
              <a:t>, 1967, Brit J Haematol</a:t>
            </a:r>
            <a:endParaRPr lang="el-GR" sz="1200" i="1" dirty="0">
              <a:latin typeface="Bahnschrift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549603" y="1122219"/>
            <a:ext cx="1433982" cy="3150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490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915" y="1728219"/>
            <a:ext cx="6731572" cy="4213062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964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Λίγη ιστορία …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 [2]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…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6096000" y="6079351"/>
            <a:ext cx="5625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i="1" dirty="0">
                <a:latin typeface="Bahnschrift" panose="020B0502040204020203" pitchFamily="34" charset="0"/>
              </a:rPr>
              <a:t>Zwaal</a:t>
            </a:r>
            <a:r>
              <a:rPr lang="el-GR" sz="1200" i="1" dirty="0">
                <a:latin typeface="Bahnschrift" panose="020B0502040204020203" pitchFamily="34" charset="0"/>
              </a:rPr>
              <a:t> </a:t>
            </a:r>
            <a:r>
              <a:rPr lang="nl-NL" sz="1200" i="1" dirty="0">
                <a:latin typeface="Bahnschrift" panose="020B0502040204020203" pitchFamily="34" charset="0"/>
              </a:rPr>
              <a:t>&amp;  Schroit 1997, Blood 89 (4):1121-1132</a:t>
            </a:r>
            <a:endParaRPr lang="el-GR" sz="1200" i="1" dirty="0">
              <a:latin typeface="Bahnschrif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0591" y="230188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ahnschrift" panose="020B0502040204020203" pitchFamily="34" charset="0"/>
              </a:rPr>
              <a:t>1997</a:t>
            </a:r>
            <a:endParaRPr lang="el-GR" sz="2800" b="1" dirty="0">
              <a:latin typeface="Bahnschrift" panose="020B0502040204020203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5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8491867" y="323488"/>
            <a:ext cx="2682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i="1" dirty="0">
                <a:latin typeface="Bahnschrift" panose="020B0502040204020203" pitchFamily="34" charset="0"/>
              </a:rPr>
              <a:t>30 χρόνια αργότερα …</a:t>
            </a:r>
          </a:p>
        </p:txBody>
      </p:sp>
      <p:sp>
        <p:nvSpPr>
          <p:cNvPr id="12" name="Οβάλ 11"/>
          <p:cNvSpPr/>
          <p:nvPr/>
        </p:nvSpPr>
        <p:spPr>
          <a:xfrm>
            <a:off x="6670963" y="1719895"/>
            <a:ext cx="290945" cy="82296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/>
          <p:cNvSpPr/>
          <p:nvPr/>
        </p:nvSpPr>
        <p:spPr>
          <a:xfrm>
            <a:off x="6828903" y="1902458"/>
            <a:ext cx="290945" cy="82296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6611892" y="1335751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</a:t>
            </a:r>
            <a:endParaRPr lang="el-GR" dirty="0"/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D014DD73-510E-A648-83D2-9B23514C6B19}"/>
              </a:ext>
            </a:extLst>
          </p:cNvPr>
          <p:cNvGrpSpPr/>
          <p:nvPr/>
        </p:nvGrpSpPr>
        <p:grpSpPr>
          <a:xfrm>
            <a:off x="8412480" y="4347487"/>
            <a:ext cx="496388" cy="1728052"/>
            <a:chOff x="8412480" y="4347487"/>
            <a:chExt cx="496388" cy="1728052"/>
          </a:xfrm>
        </p:grpSpPr>
        <p:sp>
          <p:nvSpPr>
            <p:cNvPr id="9" name="Ορθογώνιο 8"/>
            <p:cNvSpPr/>
            <p:nvPr/>
          </p:nvSpPr>
          <p:spPr>
            <a:xfrm>
              <a:off x="8412480" y="4347487"/>
              <a:ext cx="496388" cy="124690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BF7AEA-406F-014A-ADCF-CDDD9C1315F8}"/>
                </a:ext>
              </a:extLst>
            </p:cNvPr>
            <p:cNvSpPr txBox="1"/>
            <p:nvPr/>
          </p:nvSpPr>
          <p:spPr>
            <a:xfrm>
              <a:off x="8569858" y="5706207"/>
              <a:ext cx="30168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3C28C939-ECB3-4946-AA79-D1CEA2B466F4}"/>
              </a:ext>
            </a:extLst>
          </p:cNvPr>
          <p:cNvGrpSpPr/>
          <p:nvPr/>
        </p:nvGrpSpPr>
        <p:grpSpPr>
          <a:xfrm>
            <a:off x="6816436" y="5059923"/>
            <a:ext cx="1122219" cy="1128406"/>
            <a:chOff x="6816436" y="5059923"/>
            <a:chExt cx="1122219" cy="1128406"/>
          </a:xfrm>
        </p:grpSpPr>
        <p:sp>
          <p:nvSpPr>
            <p:cNvPr id="11" name="Ορθογώνιο 10"/>
            <p:cNvSpPr/>
            <p:nvPr/>
          </p:nvSpPr>
          <p:spPr>
            <a:xfrm>
              <a:off x="6816436" y="5059923"/>
              <a:ext cx="1122219" cy="6732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3DE028-8845-3041-A232-E7A54FC35942}"/>
                </a:ext>
              </a:extLst>
            </p:cNvPr>
            <p:cNvSpPr txBox="1"/>
            <p:nvPr/>
          </p:nvSpPr>
          <p:spPr>
            <a:xfrm>
              <a:off x="7236276" y="5818997"/>
              <a:ext cx="30168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endParaRPr lang="el-GR" dirty="0"/>
            </a:p>
          </p:txBody>
        </p:sp>
      </p:grp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C4F7515F-B3D2-FE48-8A43-31A3939F5EA4}"/>
              </a:ext>
            </a:extLst>
          </p:cNvPr>
          <p:cNvGrpSpPr/>
          <p:nvPr/>
        </p:nvGrpSpPr>
        <p:grpSpPr>
          <a:xfrm>
            <a:off x="6462434" y="826022"/>
            <a:ext cx="915111" cy="1906015"/>
            <a:chOff x="6462434" y="826022"/>
            <a:chExt cx="915111" cy="1906015"/>
          </a:xfrm>
        </p:grpSpPr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id="{705448A9-08DE-1E40-8B84-46B97D43AC41}"/>
                </a:ext>
              </a:extLst>
            </p:cNvPr>
            <p:cNvSpPr/>
            <p:nvPr/>
          </p:nvSpPr>
          <p:spPr>
            <a:xfrm>
              <a:off x="6462434" y="1308506"/>
              <a:ext cx="915111" cy="14235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703CDB-4215-B84B-9690-308515FA895A}"/>
                </a:ext>
              </a:extLst>
            </p:cNvPr>
            <p:cNvSpPr txBox="1"/>
            <p:nvPr/>
          </p:nvSpPr>
          <p:spPr>
            <a:xfrm>
              <a:off x="6719292" y="826022"/>
              <a:ext cx="30168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  <a:endParaRPr lang="el-GR" dirty="0"/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16242915-B745-F34A-9F16-C090E3D6EF1F}"/>
              </a:ext>
            </a:extLst>
          </p:cNvPr>
          <p:cNvGrpSpPr/>
          <p:nvPr/>
        </p:nvGrpSpPr>
        <p:grpSpPr>
          <a:xfrm>
            <a:off x="5938463" y="3321203"/>
            <a:ext cx="2000192" cy="1423531"/>
            <a:chOff x="5938463" y="3321203"/>
            <a:chExt cx="2000192" cy="1423531"/>
          </a:xfrm>
        </p:grpSpPr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id="{CDF67792-E67C-554E-992A-9D7C55BA5131}"/>
                </a:ext>
              </a:extLst>
            </p:cNvPr>
            <p:cNvSpPr/>
            <p:nvPr/>
          </p:nvSpPr>
          <p:spPr>
            <a:xfrm>
              <a:off x="5938463" y="3321203"/>
              <a:ext cx="2000192" cy="14235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1BCA68-B642-344E-9325-E70A3A152590}"/>
                </a:ext>
              </a:extLst>
            </p:cNvPr>
            <p:cNvSpPr txBox="1"/>
            <p:nvPr/>
          </p:nvSpPr>
          <p:spPr>
            <a:xfrm>
              <a:off x="6005431" y="3465030"/>
              <a:ext cx="30168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endParaRPr lang="el-GR" dirty="0"/>
            </a:p>
          </p:txBody>
        </p:sp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7B9AE8A3-9931-D24F-B3A3-39653F987464}"/>
              </a:ext>
            </a:extLst>
          </p:cNvPr>
          <p:cNvGrpSpPr/>
          <p:nvPr/>
        </p:nvGrpSpPr>
        <p:grpSpPr>
          <a:xfrm>
            <a:off x="5354915" y="2399581"/>
            <a:ext cx="3136952" cy="1779885"/>
            <a:chOff x="5354915" y="2399581"/>
            <a:chExt cx="3136952" cy="1779885"/>
          </a:xfrm>
        </p:grpSpPr>
        <p:sp>
          <p:nvSpPr>
            <p:cNvPr id="22" name="Ορθογώνιο 21">
              <a:extLst>
                <a:ext uri="{FF2B5EF4-FFF2-40B4-BE49-F238E27FC236}">
                  <a16:creationId xmlns:a16="http://schemas.microsoft.com/office/drawing/2014/main" id="{B5CA29F9-2BFE-E646-B81D-122663AE3FA0}"/>
                </a:ext>
              </a:extLst>
            </p:cNvPr>
            <p:cNvSpPr/>
            <p:nvPr/>
          </p:nvSpPr>
          <p:spPr>
            <a:xfrm>
              <a:off x="5354915" y="2399581"/>
              <a:ext cx="3136952" cy="177988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63750F-ECCB-3A44-AAAC-7AEAE2D279AF}"/>
                </a:ext>
              </a:extLst>
            </p:cNvPr>
            <p:cNvSpPr txBox="1"/>
            <p:nvPr/>
          </p:nvSpPr>
          <p:spPr>
            <a:xfrm>
              <a:off x="5409223" y="2468555"/>
              <a:ext cx="301686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endParaRPr lang="el-GR" dirty="0"/>
            </a:p>
          </p:txBody>
        </p:sp>
      </p:grp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9353C1C8-E230-8747-8699-1183A7596F07}"/>
              </a:ext>
            </a:extLst>
          </p:cNvPr>
          <p:cNvSpPr/>
          <p:nvPr/>
        </p:nvSpPr>
        <p:spPr>
          <a:xfrm>
            <a:off x="401517" y="2283889"/>
            <a:ext cx="3669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1. </a:t>
            </a:r>
            <a:r>
              <a:rPr lang="el-GR" sz="1600" dirty="0">
                <a:latin typeface="Bahnschrift" panose="020B0502040204020203" pitchFamily="34" charset="0"/>
              </a:rPr>
              <a:t>Αύξηση ενδοκυτταρικού ασβεστίου.</a:t>
            </a:r>
            <a:endParaRPr lang="el-GR" sz="1600" dirty="0"/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7889C8FB-CBC3-7142-86C0-9965E60159CC}"/>
              </a:ext>
            </a:extLst>
          </p:cNvPr>
          <p:cNvSpPr/>
          <p:nvPr/>
        </p:nvSpPr>
        <p:spPr>
          <a:xfrm>
            <a:off x="425125" y="1595147"/>
            <a:ext cx="381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Bahnschrift" panose="020B0502040204020203" pitchFamily="34" charset="0"/>
              </a:rPr>
              <a:t>Πώς παράγονται τα </a:t>
            </a:r>
            <a:r>
              <a:rPr lang="el-GR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b="1" dirty="0">
                <a:latin typeface="Bahnschrift" panose="020B0502040204020203" pitchFamily="34" charset="0"/>
              </a:rPr>
              <a:t>;</a:t>
            </a:r>
          </a:p>
        </p:txBody>
      </p:sp>
      <p:sp>
        <p:nvSpPr>
          <p:cNvPr id="31" name="Ορθογώνιο 30">
            <a:extLst>
              <a:ext uri="{FF2B5EF4-FFF2-40B4-BE49-F238E27FC236}">
                <a16:creationId xmlns:a16="http://schemas.microsoft.com/office/drawing/2014/main" id="{18877C7A-0DBF-7140-A4F7-E3536DA51F75}"/>
              </a:ext>
            </a:extLst>
          </p:cNvPr>
          <p:cNvSpPr/>
          <p:nvPr/>
        </p:nvSpPr>
        <p:spPr>
          <a:xfrm>
            <a:off x="401517" y="2803835"/>
            <a:ext cx="3159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2. </a:t>
            </a:r>
            <a:r>
              <a:rPr lang="el-GR" sz="1600" dirty="0">
                <a:latin typeface="Bahnschrift" panose="020B0502040204020203" pitchFamily="34" charset="0"/>
              </a:rPr>
              <a:t>Ενεργοποίηση της </a:t>
            </a:r>
            <a:r>
              <a:rPr lang="el-GR" sz="1600" dirty="0" err="1">
                <a:latin typeface="Bahnschrift" panose="020B0502040204020203" pitchFamily="34" charset="0"/>
              </a:rPr>
              <a:t>καλπαΐνης</a:t>
            </a:r>
            <a:r>
              <a:rPr lang="el-GR" sz="1600" dirty="0">
                <a:latin typeface="Bahnschrift" panose="020B0502040204020203" pitchFamily="34" charset="0"/>
              </a:rPr>
              <a:t>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9C55A406-5B70-6340-9B72-6F9E72EFCBEF}"/>
              </a:ext>
            </a:extLst>
          </p:cNvPr>
          <p:cNvSpPr/>
          <p:nvPr/>
        </p:nvSpPr>
        <p:spPr>
          <a:xfrm>
            <a:off x="401517" y="3323782"/>
            <a:ext cx="4062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3. </a:t>
            </a:r>
            <a:r>
              <a:rPr lang="el-GR" sz="1600" dirty="0">
                <a:latin typeface="Bahnschrift" panose="020B0502040204020203" pitchFamily="34" charset="0"/>
              </a:rPr>
              <a:t>Απώλεια </a:t>
            </a:r>
            <a:r>
              <a:rPr lang="el-GR" sz="1600" dirty="0" err="1">
                <a:latin typeface="Bahnschrift" panose="020B0502040204020203" pitchFamily="34" charset="0"/>
              </a:rPr>
              <a:t>φωσφολιπιδικής</a:t>
            </a:r>
            <a:r>
              <a:rPr lang="el-GR" sz="1600" dirty="0">
                <a:latin typeface="Bahnschrift" panose="020B0502040204020203" pitchFamily="34" charset="0"/>
              </a:rPr>
              <a:t> ασυμμετρίας.</a:t>
            </a: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A6AB733D-CFA4-554C-9646-BDD35CD89E5D}"/>
              </a:ext>
            </a:extLst>
          </p:cNvPr>
          <p:cNvSpPr/>
          <p:nvPr/>
        </p:nvSpPr>
        <p:spPr>
          <a:xfrm>
            <a:off x="401517" y="3843729"/>
            <a:ext cx="4533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4. </a:t>
            </a:r>
            <a:r>
              <a:rPr lang="el-GR" sz="1600" dirty="0">
                <a:latin typeface="Bahnschrift" panose="020B0502040204020203" pitchFamily="34" charset="0"/>
              </a:rPr>
              <a:t>Εξωτερίκευση </a:t>
            </a:r>
            <a:r>
              <a:rPr lang="en-US" sz="1600" dirty="0">
                <a:latin typeface="Bahnschrift" panose="020B0502040204020203" pitchFamily="34" charset="0"/>
              </a:rPr>
              <a:t>PS </a:t>
            </a:r>
            <a:r>
              <a:rPr lang="el-GR" sz="1600" dirty="0">
                <a:latin typeface="Bahnschrift" panose="020B0502040204020203" pitchFamily="34" charset="0"/>
              </a:rPr>
              <a:t>στην κυτταρική μεμβράνη.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8A47BDB6-14AA-A247-A9C4-6E748ED3EBF4}"/>
              </a:ext>
            </a:extLst>
          </p:cNvPr>
          <p:cNvSpPr/>
          <p:nvPr/>
        </p:nvSpPr>
        <p:spPr>
          <a:xfrm>
            <a:off x="401517" y="4363675"/>
            <a:ext cx="4918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5. </a:t>
            </a:r>
            <a:r>
              <a:rPr lang="el-GR" sz="1600" dirty="0">
                <a:latin typeface="Bahnschrift" panose="020B0502040204020203" pitchFamily="34" charset="0"/>
              </a:rPr>
              <a:t>«</a:t>
            </a:r>
            <a:r>
              <a:rPr lang="el-GR" sz="1600" dirty="0" err="1">
                <a:latin typeface="Bahnschrift" panose="020B0502040204020203" pitchFamily="34" charset="0"/>
              </a:rPr>
              <a:t>Φυσαλιδοποίηση</a:t>
            </a:r>
            <a:r>
              <a:rPr lang="el-GR" sz="1600" dirty="0">
                <a:latin typeface="Bahnschrift" panose="020B0502040204020203" pitchFamily="34" charset="0"/>
              </a:rPr>
              <a:t>» και αποκοπή </a:t>
            </a:r>
            <a:r>
              <a:rPr lang="el-GR" sz="1600" dirty="0" err="1">
                <a:latin typeface="Bahnschrift" panose="020B0502040204020203" pitchFamily="34" charset="0"/>
              </a:rPr>
              <a:t>μικροκυστιδίων</a:t>
            </a:r>
            <a:r>
              <a:rPr lang="en-US" sz="1600" dirty="0">
                <a:latin typeface="Bahnschrift" panose="020B0502040204020203" pitchFamily="34" charset="0"/>
              </a:rPr>
              <a:t>.</a:t>
            </a:r>
            <a:endParaRPr lang="el-GR" sz="1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838200" y="365125"/>
            <a:ext cx="10515600" cy="7001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Λίγη ιστορία …</a:t>
            </a:r>
            <a:r>
              <a:rPr lang="en-US" sz="2800" b="1" dirty="0">
                <a:latin typeface="Bahnschrift" panose="020B0502040204020203" pitchFamily="34" charset="0"/>
                <a:ea typeface="+mn-ea"/>
                <a:cs typeface="+mn-cs"/>
              </a:rPr>
              <a:t> [3]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96652" y="103515"/>
            <a:ext cx="893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Bahnschrift" panose="020B0502040204020203" pitchFamily="34" charset="0"/>
              </a:rPr>
              <a:t>1984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647" y="3332588"/>
            <a:ext cx="2293292" cy="3023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Ομάδα 12"/>
          <p:cNvGrpSpPr/>
          <p:nvPr/>
        </p:nvGrpSpPr>
        <p:grpSpPr>
          <a:xfrm>
            <a:off x="444765" y="2798795"/>
            <a:ext cx="3268287" cy="2197960"/>
            <a:chOff x="444765" y="2798795"/>
            <a:chExt cx="3268287" cy="2197960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 rotWithShape="1">
            <a:blip r:embed="rId3"/>
            <a:srcRect t="23499" b="58673"/>
            <a:stretch/>
          </p:blipFill>
          <p:spPr>
            <a:xfrm>
              <a:off x="519579" y="2798795"/>
              <a:ext cx="3193473" cy="18444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Ορθογώνιο 5"/>
            <p:cNvSpPr/>
            <p:nvPr/>
          </p:nvSpPr>
          <p:spPr>
            <a:xfrm>
              <a:off x="444765" y="4719756"/>
              <a:ext cx="25795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200" i="1" dirty="0">
                  <a:latin typeface="Bahnschrift" panose="020B0502040204020203" pitchFamily="34" charset="0"/>
                </a:rPr>
                <a:t>Kriebardis et al., 2008, Transfusion</a:t>
              </a:r>
              <a:endParaRPr lang="el-GR" sz="1200" i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6</a:t>
            </a:fld>
            <a:endParaRPr lang="el-GR"/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755B139B-5ED9-EA47-9001-D662378B06C0}"/>
              </a:ext>
            </a:extLst>
          </p:cNvPr>
          <p:cNvSpPr txBox="1">
            <a:spLocks/>
          </p:cNvSpPr>
          <p:nvPr/>
        </p:nvSpPr>
        <p:spPr>
          <a:xfrm>
            <a:off x="132343" y="991310"/>
            <a:ext cx="3967946" cy="14539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l-GR" sz="1600" dirty="0">
                <a:latin typeface="Bahnschrift" panose="020B0502040204020203" pitchFamily="34" charset="0"/>
              </a:rPr>
              <a:t>Στην πρώτη μελέτη υπερδομής </a:t>
            </a:r>
            <a:r>
              <a:rPr lang="el-GR" sz="1600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1600" dirty="0">
                <a:latin typeface="Bahnschrift" panose="020B0502040204020203" pitchFamily="34" charset="0"/>
              </a:rPr>
              <a:t> σε </a:t>
            </a:r>
            <a:r>
              <a:rPr lang="el-GR" sz="1600" u="sng" dirty="0">
                <a:latin typeface="Bahnschrift" panose="020B0502040204020203" pitchFamily="34" charset="0"/>
              </a:rPr>
              <a:t>αποθηκευμένο ολικό αίμα.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600" dirty="0">
                <a:latin typeface="Bahnschrift" panose="020B0502040204020203" pitchFamily="34" charset="0"/>
              </a:rPr>
              <a:t>Βρέθηκε ότι τα μικροκυστίδια είχαν διαφορετικό μέγεθος και παρουσίαζαν χαρακτηριστικές ουρές.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5240325" y="512951"/>
            <a:ext cx="4238001" cy="3277694"/>
            <a:chOff x="5240325" y="512951"/>
            <a:chExt cx="4238001" cy="3277694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0325" y="512951"/>
              <a:ext cx="4238001" cy="297643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Ορθογώνιο 9"/>
            <p:cNvSpPr/>
            <p:nvPr/>
          </p:nvSpPr>
          <p:spPr>
            <a:xfrm>
              <a:off x="5916499" y="3513646"/>
              <a:ext cx="2371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200" i="1" dirty="0">
                  <a:latin typeface="Bahnschrift" panose="020B0502040204020203" pitchFamily="34" charset="0"/>
                </a:rPr>
                <a:t>Greenwalt et al., 1984, Vox Sang</a:t>
              </a:r>
              <a:endParaRPr lang="el-GR" sz="1200" i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755B139B-5ED9-EA47-9001-D662378B06C0}"/>
              </a:ext>
            </a:extLst>
          </p:cNvPr>
          <p:cNvSpPr txBox="1">
            <a:spLocks/>
          </p:cNvSpPr>
          <p:nvPr/>
        </p:nvSpPr>
        <p:spPr>
          <a:xfrm>
            <a:off x="132343" y="5398651"/>
            <a:ext cx="8911904" cy="13228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600" dirty="0">
                <a:latin typeface="Bahnschrift" panose="020B0502040204020203" pitchFamily="34" charset="0"/>
              </a:rPr>
              <a:t>Σε άλλη μελέτη </a:t>
            </a:r>
            <a:r>
              <a:rPr lang="el-GR" sz="1600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1600" dirty="0">
                <a:latin typeface="Bahnschrift" panose="020B0502040204020203" pitchFamily="34" charset="0"/>
              </a:rPr>
              <a:t> σε αποθηκευμένα ΣΕ βρέθηκε ότι: 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600" dirty="0">
                <a:latin typeface="Bahnschrift" panose="020B0502040204020203" pitchFamily="34" charset="0"/>
              </a:rPr>
              <a:t>Τα μικροκυστίδια περιέχουν οξειδωμένες πρωτεΐνες του </a:t>
            </a:r>
            <a:r>
              <a:rPr lang="el-GR" sz="1600" dirty="0" err="1">
                <a:latin typeface="Bahnschrift" panose="020B0502040204020203" pitchFamily="34" charset="0"/>
              </a:rPr>
              <a:t>ερυθροκυττάρου</a:t>
            </a:r>
            <a:r>
              <a:rPr lang="el-GR" sz="1600" dirty="0">
                <a:latin typeface="Bahnschrif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600" dirty="0">
                <a:latin typeface="Bahnschrift" panose="020B0502040204020203" pitchFamily="34" charset="0"/>
              </a:rPr>
              <a:t>Η αποβολή οξειδωμένων πρωτεϊνών από το </a:t>
            </a:r>
            <a:r>
              <a:rPr lang="el-GR" sz="1600" dirty="0" err="1">
                <a:latin typeface="Bahnschrift" panose="020B0502040204020203" pitchFamily="34" charset="0"/>
              </a:rPr>
              <a:t>ερυθροκύτταρο</a:t>
            </a:r>
            <a:r>
              <a:rPr lang="el-GR" sz="1600" dirty="0">
                <a:latin typeface="Bahnschrift" panose="020B0502040204020203" pitchFamily="34" charset="0"/>
              </a:rPr>
              <a:t> προσφέρει μία ευκαιρία στα ΣΕ να επιβιώσουν στο κλειστό περιβάλλον του ασκού.</a:t>
            </a:r>
          </a:p>
        </p:txBody>
      </p:sp>
      <p:sp>
        <p:nvSpPr>
          <p:cNvPr id="12" name="Οδοντωτό δεξιό βέλος 11"/>
          <p:cNvSpPr/>
          <p:nvPr/>
        </p:nvSpPr>
        <p:spPr>
          <a:xfrm rot="5201252">
            <a:off x="6468311" y="966132"/>
            <a:ext cx="1589412" cy="230420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/>
          <p:cNvSpPr/>
          <p:nvPr/>
        </p:nvSpPr>
        <p:spPr>
          <a:xfrm>
            <a:off x="7946403" y="4396582"/>
            <a:ext cx="970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2008</a:t>
            </a:r>
            <a:endParaRPr lang="el-GR" sz="2800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5341343" y="4497788"/>
            <a:ext cx="26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i="1" dirty="0">
                <a:latin typeface="Bahnschrift" panose="020B0502040204020203" pitchFamily="34" charset="0"/>
              </a:rPr>
              <a:t>24 χρόνια αργότερα …</a:t>
            </a:r>
          </a:p>
        </p:txBody>
      </p:sp>
    </p:spTree>
    <p:extLst>
      <p:ext uri="{BB962C8B-B14F-4D97-AF65-F5344CB8AC3E}">
        <p14:creationId xmlns:p14="http://schemas.microsoft.com/office/powerpoint/2010/main" val="285624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7</a:t>
            </a:fld>
            <a:endParaRPr lang="el-GR"/>
          </a:p>
        </p:txBody>
      </p:sp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120093"/>
              </p:ext>
            </p:extLst>
          </p:nvPr>
        </p:nvGraphicFramePr>
        <p:xfrm>
          <a:off x="650586" y="3703247"/>
          <a:ext cx="602602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005">
                  <a:extLst>
                    <a:ext uri="{9D8B030D-6E8A-4147-A177-3AD203B41FA5}">
                      <a16:colId xmlns:a16="http://schemas.microsoft.com/office/drawing/2014/main" val="3562474549"/>
                    </a:ext>
                  </a:extLst>
                </a:gridCol>
                <a:gridCol w="1507617">
                  <a:extLst>
                    <a:ext uri="{9D8B030D-6E8A-4147-A177-3AD203B41FA5}">
                      <a16:colId xmlns:a16="http://schemas.microsoft.com/office/drawing/2014/main" val="2950104283"/>
                    </a:ext>
                  </a:extLst>
                </a:gridCol>
                <a:gridCol w="1592961">
                  <a:extLst>
                    <a:ext uri="{9D8B030D-6E8A-4147-A177-3AD203B41FA5}">
                      <a16:colId xmlns:a16="http://schemas.microsoft.com/office/drawing/2014/main" val="2831636182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val="138478620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Δημοσιεύσεις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65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Χρονική περίοδος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Microvesicles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Microparticles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Σύνολο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3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1952-2000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573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1.409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/>
                        <a:t>1.982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98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2001-2010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5.071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5.946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2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/>
                        <a:t>2011-2021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5.984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14.438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FF0000"/>
                          </a:solidFill>
                        </a:rPr>
                        <a:t>20.422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256388"/>
                  </a:ext>
                </a:extLst>
              </a:tr>
            </a:tbl>
          </a:graphicData>
        </a:graphic>
      </p:graphicFrame>
      <p:sp>
        <p:nvSpPr>
          <p:cNvPr id="5" name="Τίτλος 1">
            <a:extLst>
              <a:ext uri="{FF2B5EF4-FFF2-40B4-BE49-F238E27FC236}">
                <a16:creationId xmlns:a16="http://schemas.microsoft.com/office/drawing/2014/main" id="{3DEB8DEB-02BB-F04F-AB5C-6D14D48D012E}"/>
              </a:ext>
            </a:extLst>
          </p:cNvPr>
          <p:cNvSpPr txBox="1">
            <a:spLocks/>
          </p:cNvSpPr>
          <p:nvPr/>
        </p:nvSpPr>
        <p:spPr>
          <a:xfrm>
            <a:off x="513752" y="399851"/>
            <a:ext cx="8096848" cy="8923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Τι αναφέρει η βιβλιογραφία για τα </a:t>
            </a:r>
            <a:r>
              <a:rPr lang="el-GR" sz="2800" b="1" dirty="0" err="1">
                <a:latin typeface="Bahnschrift" panose="020B0502040204020203" pitchFamily="34" charset="0"/>
                <a:ea typeface="+mn-ea"/>
                <a:cs typeface="+mn-cs"/>
              </a:rPr>
              <a:t>μικροκυστίδια</a:t>
            </a:r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;</a:t>
            </a:r>
            <a:endParaRPr lang="en-US" sz="2800" b="1" dirty="0">
              <a:latin typeface="Bahnschrift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216D2EED-E801-A341-A44A-BB6FD126ADDD}"/>
              </a:ext>
            </a:extLst>
          </p:cNvPr>
          <p:cNvSpPr txBox="1">
            <a:spLocks/>
          </p:cNvSpPr>
          <p:nvPr/>
        </p:nvSpPr>
        <p:spPr>
          <a:xfrm>
            <a:off x="244548" y="1587731"/>
            <a:ext cx="6954274" cy="25353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Αύξηση των μελετών τα τελευταία χρόνια.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Ιδιαίτερο ενδιαφέρον για τα μικροκυστίδια των ενδοθηλιακών κυττάρων.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sz="1800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1800" dirty="0">
                <a:latin typeface="Bahnschrift" panose="020B0502040204020203" pitchFamily="34" charset="0"/>
              </a:rPr>
              <a:t> – καρκίνος – μετάσταση - θρόμβωση.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Διδασκόμαστε την επικοινωνία των </a:t>
            </a:r>
            <a:r>
              <a:rPr lang="el-GR" sz="1800" dirty="0" err="1">
                <a:latin typeface="Bahnschrift" panose="020B0502040204020203" pitchFamily="34" charset="0"/>
              </a:rPr>
              <a:t>μικροκυστιδίων</a:t>
            </a:r>
            <a:r>
              <a:rPr lang="el-GR" sz="1800" dirty="0">
                <a:latin typeface="Bahnschrift" panose="020B0502040204020203" pitchFamily="34" charset="0"/>
              </a:rPr>
              <a:t> με τα κύτταρα. 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3B2EBDB-5961-8F49-874D-0451454FB3F5}"/>
              </a:ext>
            </a:extLst>
          </p:cNvPr>
          <p:cNvSpPr/>
          <p:nvPr/>
        </p:nvSpPr>
        <p:spPr>
          <a:xfrm>
            <a:off x="7426170" y="5683914"/>
            <a:ext cx="4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 </a:t>
            </a:r>
            <a:r>
              <a:rPr lang="el-GR" sz="1400" i="1" dirty="0" err="1">
                <a:latin typeface="Bahnschrift" panose="020B0502040204020203" pitchFamily="34" charset="0"/>
              </a:rPr>
              <a:t>Larson</a:t>
            </a:r>
            <a:r>
              <a:rPr lang="el-GR" sz="1400" i="1" dirty="0">
                <a:latin typeface="Bahnschrift" panose="020B0502040204020203" pitchFamily="34" charset="0"/>
              </a:rPr>
              <a:t> </a:t>
            </a:r>
            <a:r>
              <a:rPr lang="el-GR" sz="1400" i="1" dirty="0" err="1">
                <a:latin typeface="Bahnschrift" panose="020B0502040204020203" pitchFamily="34" charset="0"/>
              </a:rPr>
              <a:t>et</a:t>
            </a:r>
            <a:r>
              <a:rPr lang="el-GR" sz="1400" i="1" dirty="0">
                <a:latin typeface="Bahnschrift" panose="020B0502040204020203" pitchFamily="34" charset="0"/>
              </a:rPr>
              <a:t> </a:t>
            </a:r>
            <a:r>
              <a:rPr lang="el-GR" sz="1400" i="1" dirty="0" err="1">
                <a:latin typeface="Bahnschrift" panose="020B0502040204020203" pitchFamily="34" charset="0"/>
              </a:rPr>
              <a:t>al</a:t>
            </a:r>
            <a:r>
              <a:rPr lang="en-US" sz="1400" i="1" dirty="0">
                <a:latin typeface="Bahnschrift" panose="020B0502040204020203" pitchFamily="34" charset="0"/>
              </a:rPr>
              <a:t>, 2004</a:t>
            </a:r>
            <a:r>
              <a:rPr lang="el-GR" sz="1400" i="1" dirty="0">
                <a:latin typeface="Bahnschrift" panose="020B0502040204020203" pitchFamily="34" charset="0"/>
              </a:rPr>
              <a:t>, Free </a:t>
            </a:r>
            <a:r>
              <a:rPr lang="el-GR" sz="1400" i="1" dirty="0" err="1">
                <a:latin typeface="Bahnschrift" panose="020B0502040204020203" pitchFamily="34" charset="0"/>
              </a:rPr>
              <a:t>Radical</a:t>
            </a:r>
            <a:r>
              <a:rPr lang="el-GR" sz="1400" i="1" dirty="0">
                <a:latin typeface="Bahnschrift" panose="020B0502040204020203" pitchFamily="34" charset="0"/>
              </a:rPr>
              <a:t> </a:t>
            </a:r>
            <a:r>
              <a:rPr lang="el-GR" sz="1400" i="1" dirty="0" err="1">
                <a:latin typeface="Bahnschrift" panose="020B0502040204020203" pitchFamily="34" charset="0"/>
              </a:rPr>
              <a:t>Biology</a:t>
            </a:r>
            <a:r>
              <a:rPr lang="el-GR" sz="1400" i="1" dirty="0">
                <a:latin typeface="Bahnschrift" panose="020B0502040204020203" pitchFamily="34" charset="0"/>
              </a:rPr>
              <a:t> and </a:t>
            </a:r>
            <a:r>
              <a:rPr lang="el-GR" sz="1400" i="1" dirty="0" err="1">
                <a:latin typeface="Bahnschrift" panose="020B0502040204020203" pitchFamily="34" charset="0"/>
              </a:rPr>
              <a:t>Medicine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366DCE8C-CF68-2449-BE6E-F87D95C56C6E}"/>
              </a:ext>
            </a:extLst>
          </p:cNvPr>
          <p:cNvGrpSpPr/>
          <p:nvPr/>
        </p:nvGrpSpPr>
        <p:grpSpPr>
          <a:xfrm>
            <a:off x="7536837" y="1751238"/>
            <a:ext cx="4066344" cy="3643737"/>
            <a:chOff x="7536837" y="915494"/>
            <a:chExt cx="4066344" cy="3643737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2"/>
            <a:srcRect l="33411"/>
            <a:stretch/>
          </p:blipFill>
          <p:spPr>
            <a:xfrm>
              <a:off x="8002599" y="915494"/>
              <a:ext cx="3600582" cy="3632913"/>
            </a:xfrm>
            <a:prstGeom prst="rect">
              <a:avLst/>
            </a:prstGeom>
          </p:spPr>
        </p:pic>
        <p:pic>
          <p:nvPicPr>
            <p:cNvPr id="10" name="Γραφικό 9" descr="Ελαχιστοποίηση">
              <a:extLst>
                <a:ext uri="{FF2B5EF4-FFF2-40B4-BE49-F238E27FC236}">
                  <a16:creationId xmlns:a16="http://schemas.microsoft.com/office/drawing/2014/main" id="{E6265B84-264B-194D-B058-4B618223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466804">
              <a:off x="7536837" y="2104958"/>
              <a:ext cx="1787318" cy="178731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Μοντέλο 3D 12" descr="Gold star">
                  <a:extLst>
                    <a:ext uri="{FF2B5EF4-FFF2-40B4-BE49-F238E27FC236}">
                      <a16:creationId xmlns:a16="http://schemas.microsoft.com/office/drawing/2014/main" id="{2CE922D2-46CA-B04E-8B1C-B90C507B7A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97316433"/>
                    </p:ext>
                  </p:extLst>
                </p:nvPr>
              </p:nvGraphicFramePr>
              <p:xfrm>
                <a:off x="10112178" y="3931374"/>
                <a:ext cx="687283" cy="627857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687283" cy="627857"/>
                      </a:xfrm>
                      <a:prstGeom prst="rect">
                        <a:avLst/>
                      </a:prstGeom>
                    </am3d:spPr>
                    <am3d:camera>
                      <am3d:pos x="0" y="0" z="6561106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8472002" d="1000000"/>
                      <am3d:preTrans dx="0" dy="-17181960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237162" ay="-253004" az="10740035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93155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Μοντέλο 3D 12" descr="Gold star">
                  <a:extLst>
                    <a:ext uri="{FF2B5EF4-FFF2-40B4-BE49-F238E27FC236}">
                      <a16:creationId xmlns:a16="http://schemas.microsoft.com/office/drawing/2014/main" id="{2CE922D2-46CA-B04E-8B1C-B90C507B7A6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112178" y="4767118"/>
                  <a:ext cx="687283" cy="62785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985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Εικόνα 1024">
            <a:extLst>
              <a:ext uri="{FF2B5EF4-FFF2-40B4-BE49-F238E27FC236}">
                <a16:creationId xmlns:a16="http://schemas.microsoft.com/office/drawing/2014/main" id="{2B23C933-F16C-4982-AED2-8913FC42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77"/>
          <a:stretch/>
        </p:blipFill>
        <p:spPr>
          <a:xfrm>
            <a:off x="9091524" y="4719484"/>
            <a:ext cx="3019613" cy="187796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48BDD5A-D67A-104C-A5D8-EC9D584CA41F}"/>
              </a:ext>
            </a:extLst>
          </p:cNvPr>
          <p:cNvSpPr/>
          <p:nvPr/>
        </p:nvSpPr>
        <p:spPr>
          <a:xfrm>
            <a:off x="406021" y="396657"/>
            <a:ext cx="6663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latin typeface="Bahnschrift" panose="020B0502040204020203" pitchFamily="34" charset="0"/>
              </a:rPr>
              <a:t>Τελικά τα </a:t>
            </a:r>
            <a:r>
              <a:rPr lang="el-GR" sz="2800" b="1" dirty="0" err="1">
                <a:latin typeface="Bahnschrift" panose="020B0502040204020203" pitchFamily="34" charset="0"/>
              </a:rPr>
              <a:t>μικροκυστίδια</a:t>
            </a:r>
            <a:r>
              <a:rPr lang="el-GR" sz="2800" b="1" dirty="0">
                <a:latin typeface="Bahnschrift" panose="020B0502040204020203" pitchFamily="34" charset="0"/>
              </a:rPr>
              <a:t> είναι μαγική σκόνη ή κυτταρικά σκουπίδια;</a:t>
            </a: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877CBC78-927F-8747-A682-AEC942D7CE32}"/>
              </a:ext>
            </a:extLst>
          </p:cNvPr>
          <p:cNvSpPr txBox="1">
            <a:spLocks/>
          </p:cNvSpPr>
          <p:nvPr/>
        </p:nvSpPr>
        <p:spPr>
          <a:xfrm>
            <a:off x="298185" y="1322745"/>
            <a:ext cx="5950856" cy="40487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l-GR" sz="1800" b="1" dirty="0">
                <a:latin typeface="Bahnschrift" panose="020B0502040204020203" pitchFamily="34" charset="0"/>
              </a:rPr>
              <a:t>Παράγονται από τα περισσότερα κύτταρα κατά τη διάρκεια:</a:t>
            </a:r>
          </a:p>
          <a:p>
            <a:pPr marL="0" indent="0">
              <a:buNone/>
            </a:pPr>
            <a:endParaRPr lang="en-US" sz="1800" dirty="0">
              <a:latin typeface="Bahnschrift" panose="020B0502040204020203" pitchFamily="34" charset="0"/>
            </a:endParaRP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της κυτταρικής ανάπτυξης,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του τραυματισμού και της βλάβης,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της φλεγμονής,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της </a:t>
            </a:r>
            <a:r>
              <a:rPr lang="el-GR" sz="1800" dirty="0" err="1">
                <a:latin typeface="Bahnschrift" panose="020B0502040204020203" pitchFamily="34" charset="0"/>
              </a:rPr>
              <a:t>υποξίας</a:t>
            </a:r>
            <a:r>
              <a:rPr lang="el-GR" sz="1800" dirty="0">
                <a:latin typeface="Bahnschrift" panose="020B0502040204020203" pitchFamily="34" charset="0"/>
              </a:rPr>
              <a:t>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του οξειδωτικού στρες,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της γήρανσης,</a:t>
            </a:r>
          </a:p>
          <a:p>
            <a:pPr marL="237390" indent="-237390">
              <a:buFont typeface="+mj-lt"/>
              <a:buAutoNum type="arabicPeriod"/>
            </a:pPr>
            <a:r>
              <a:rPr lang="el-GR" sz="1800" dirty="0">
                <a:latin typeface="Bahnschrift" panose="020B0502040204020203" pitchFamily="34" charset="0"/>
              </a:rPr>
              <a:t>της παρασκευής και αποθήκευσης των παραγώγων αίματος κ.α.</a:t>
            </a:r>
          </a:p>
          <a:p>
            <a:pPr marL="237390" indent="-237390">
              <a:buFont typeface="+mj-lt"/>
              <a:buAutoNum type="arabicPeriod"/>
            </a:pPr>
            <a:endParaRPr lang="en-US" sz="1800" dirty="0">
              <a:latin typeface="Bahnschrift" panose="020B0502040204020203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D39445A-E8BD-AD4E-AF5A-68564AD22BC5}"/>
              </a:ext>
            </a:extLst>
          </p:cNvPr>
          <p:cNvSpPr/>
          <p:nvPr/>
        </p:nvSpPr>
        <p:spPr>
          <a:xfrm>
            <a:off x="374354" y="5658465"/>
            <a:ext cx="2820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Bahnschrift" panose="020B0502040204020203" pitchFamily="34" charset="0"/>
              </a:rPr>
              <a:t>Clancy</a:t>
            </a:r>
            <a:r>
              <a:rPr lang="nl-NL" sz="1400" i="1" dirty="0">
                <a:latin typeface="Bahnschrift" panose="020B0502040204020203" pitchFamily="34" charset="0"/>
              </a:rPr>
              <a:t> et al., 2021, FASEB </a:t>
            </a:r>
            <a:r>
              <a:rPr lang="nl-NL" sz="1400" i="1" dirty="0" err="1">
                <a:latin typeface="Bahnschrift" panose="020B0502040204020203" pitchFamily="34" charset="0"/>
              </a:rPr>
              <a:t>Bioadv</a:t>
            </a:r>
            <a:endParaRPr lang="el-GR" sz="1400" i="1" dirty="0">
              <a:latin typeface="Bahnschrift" panose="020B0502040204020203" pitchFamily="34" charset="0"/>
            </a:endParaRPr>
          </a:p>
        </p:txBody>
      </p:sp>
      <p:pic>
        <p:nvPicPr>
          <p:cNvPr id="9" name="Picture 10" descr="Premium Vector | Gold fairy magic wand, princess stick with star">
            <a:extLst>
              <a:ext uri="{FF2B5EF4-FFF2-40B4-BE49-F238E27FC236}">
                <a16:creationId xmlns:a16="http://schemas.microsoft.com/office/drawing/2014/main" id="{8345E074-7503-234E-8AE2-53945E1F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97633" l="9428" r="96970">
                        <a14:foregroundMark x1="53872" y1="93195" x2="87542" y2="89941"/>
                        <a14:foregroundMark x1="36700" y1="19527" x2="51178" y2="32544"/>
                        <a14:foregroundMark x1="51178" y1="32544" x2="68350" y2="21006"/>
                        <a14:foregroundMark x1="68350" y1="21006" x2="76431" y2="10059"/>
                        <a14:foregroundMark x1="76431" y1="10059" x2="76431" y2="10059"/>
                        <a14:foregroundMark x1="63636" y1="21302" x2="64310" y2="54438"/>
                        <a14:foregroundMark x1="57912" y1="32840" x2="65657" y2="64497"/>
                        <a14:foregroundMark x1="64983" y1="35799" x2="81481" y2="43787"/>
                        <a14:foregroundMark x1="81481" y1="43787" x2="93266" y2="46154"/>
                        <a14:foregroundMark x1="97306" y1="44675" x2="97306" y2="44675"/>
                        <a14:foregroundMark x1="68687" y1="97633" x2="68687" y2="97633"/>
                        <a14:foregroundMark x1="43098" y1="97041" x2="43098" y2="9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092" y="428535"/>
            <a:ext cx="2045929" cy="27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5DFF062-5B2C-F744-B49D-FB7130800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7000"/>
                    </a14:imgEffect>
                    <a14:imgEffect>
                      <a14:brightnessContrast bright="-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7" t="17386" r="32921" b="16570"/>
          <a:stretch/>
        </p:blipFill>
        <p:spPr bwMode="auto">
          <a:xfrm>
            <a:off x="5646059" y="1576680"/>
            <a:ext cx="2363982" cy="2247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DA7A224-B9D5-0544-9782-E1D9A295E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1797" y="2611316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4314DDA4-6FC5-4ECB-BCBF-83E3AEA90097}"/>
              </a:ext>
            </a:extLst>
          </p:cNvPr>
          <p:cNvGrpSpPr/>
          <p:nvPr/>
        </p:nvGrpSpPr>
        <p:grpSpPr>
          <a:xfrm>
            <a:off x="9480092" y="428535"/>
            <a:ext cx="1121239" cy="2715721"/>
            <a:chOff x="13680658" y="586123"/>
            <a:chExt cx="1619568" cy="3922708"/>
          </a:xfrm>
        </p:grpSpPr>
        <p:pic>
          <p:nvPicPr>
            <p:cNvPr id="14" name="Picture 10" descr="Premium Vector | Gold fairy magic wand, princess stick with star">
              <a:extLst>
                <a:ext uri="{FF2B5EF4-FFF2-40B4-BE49-F238E27FC236}">
                  <a16:creationId xmlns:a16="http://schemas.microsoft.com/office/drawing/2014/main" id="{7CA7C0B4-1E1C-49FC-8743-C8D639F60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25" b="89941" l="7071" r="89899">
                          <a14:foregroundMark x1="7407" y1="56805" x2="7407" y2="56805"/>
                          <a14:foregroundMark x1="41414" y1="8284" x2="41414" y2="8284"/>
                          <a14:foregroundMark x1="46801" y1="5325" x2="46801" y2="5325"/>
                          <a14:backgroundMark x1="57576" y1="96746" x2="60269" y2="18639"/>
                          <a14:backgroundMark x1="60269" y1="18639" x2="61953" y2="18047"/>
                          <a14:backgroundMark x1="71717" y1="97041" x2="58923" y2="27219"/>
                          <a14:backgroundMark x1="80135" y1="78107" x2="71717" y2="15385"/>
                          <a14:backgroundMark x1="39057" y1="81657" x2="73737" y2="75148"/>
                          <a14:backgroundMark x1="73737" y1="75148" x2="79461" y2="63609"/>
                          <a14:backgroundMark x1="79461" y1="63609" x2="28956" y2="36982"/>
                          <a14:backgroundMark x1="28956" y1="36982" x2="27946" y2="33432"/>
                          <a14:backgroundMark x1="37037" y1="22189" x2="56902" y2="41716"/>
                          <a14:backgroundMark x1="69697" y1="12722" x2="68687" y2="73373"/>
                          <a14:backgroundMark x1="62626" y1="11243" x2="59596" y2="51479"/>
                          <a14:backgroundMark x1="47811" y1="54438" x2="55556" y2="66864"/>
                          <a14:backgroundMark x1="55556" y1="66864" x2="70034" y2="72781"/>
                          <a14:backgroundMark x1="70034" y1="72781" x2="88215" y2="74556"/>
                          <a14:backgroundMark x1="88215" y1="74556" x2="92929" y2="79586"/>
                          <a14:backgroundMark x1="89899" y1="90237" x2="81481" y2="80473"/>
                          <a14:backgroundMark x1="43434" y1="83136" x2="84175" y2="89349"/>
                          <a14:backgroundMark x1="54882" y1="89349" x2="53199" y2="61538"/>
                          <a14:backgroundMark x1="53199" y1="61538" x2="40404" y2="90828"/>
                          <a14:backgroundMark x1="40404" y1="90828" x2="56902" y2="81657"/>
                          <a14:backgroundMark x1="56902" y1="81657" x2="59259" y2="69231"/>
                          <a14:backgroundMark x1="59259" y1="69231" x2="72054" y2="47041"/>
                          <a14:backgroundMark x1="72054" y1="47041" x2="76431" y2="4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64"/>
            <a:stretch/>
          </p:blipFill>
          <p:spPr bwMode="auto">
            <a:xfrm>
              <a:off x="13688577" y="586123"/>
              <a:ext cx="1611649" cy="3922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Premium Vector | Gold fairy magic wand, princess stick with star">
              <a:extLst>
                <a:ext uri="{FF2B5EF4-FFF2-40B4-BE49-F238E27FC236}">
                  <a16:creationId xmlns:a16="http://schemas.microsoft.com/office/drawing/2014/main" id="{D9AFE9C8-DC93-4325-AEC5-3EBCAB4FF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3" b="97337" l="9428" r="96970">
                          <a14:foregroundMark x1="53872" y1="93195" x2="87542" y2="89941"/>
                          <a14:foregroundMark x1="36700" y1="19527" x2="37219" y2="19993"/>
                          <a14:foregroundMark x1="71836" y1="16283" x2="76431" y2="10059"/>
                          <a14:foregroundMark x1="76431" y1="10059" x2="76431" y2="10059"/>
                          <a14:foregroundMark x1="64090" y1="43642" x2="64310" y2="54438"/>
                          <a14:foregroundMark x1="63792" y1="28982" x2="63889" y2="33766"/>
                          <a14:foregroundMark x1="61165" y1="46134" x2="65657" y2="64497"/>
                          <a14:foregroundMark x1="70284" y1="38365" x2="81481" y2="43787"/>
                          <a14:foregroundMark x1="81481" y1="43787" x2="93266" y2="46154"/>
                          <a14:foregroundMark x1="97306" y1="44675" x2="97306" y2="44675"/>
                          <a14:foregroundMark x1="68687" y1="97633" x2="68687" y2="97633"/>
                          <a14:foregroundMark x1="43098" y1="97041" x2="43098" y2="97041"/>
                          <a14:foregroundMark x1="45118" y1="2663" x2="39394" y2="10355"/>
                          <a14:foregroundMark x1="21886" y1="36095" x2="21886" y2="36095"/>
                          <a14:backgroundMark x1="38047" y1="40828" x2="69024" y2="21893"/>
                          <a14:backgroundMark x1="31650" y1="39053" x2="61279" y2="15680"/>
                          <a14:backgroundMark x1="36700" y1="24852" x2="65657" y2="42308"/>
                          <a14:backgroundMark x1="34007" y1="16568" x2="34007" y2="16568"/>
                          <a14:backgroundMark x1="36027" y1="19527" x2="36027" y2="19527"/>
                          <a14:backgroundMark x1="39394" y1="21598" x2="39394" y2="21598"/>
                          <a14:backgroundMark x1="31650" y1="29882" x2="41751" y2="19231"/>
                          <a14:backgroundMark x1="41751" y1="19231" x2="41751" y2="19231"/>
                          <a14:backgroundMark x1="36700" y1="21598" x2="38721" y2="20118"/>
                          <a14:backgroundMark x1="36700" y1="20710" x2="38047" y2="207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0375" b="36450"/>
            <a:stretch/>
          </p:blipFill>
          <p:spPr bwMode="auto">
            <a:xfrm>
              <a:off x="13680658" y="610011"/>
              <a:ext cx="1466535" cy="249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487CC30-3B47-4FC0-8266-72427C35C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5358" y="2969257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B115FD88-C2AE-4A95-B47B-61EEDF47D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756" y="2828978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1B84A56A-BA99-4CF9-B3CD-4BAEAA81F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4360" y="3180272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DA761CE9-3E1C-4C2B-8F84-E462265070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828" y="3033347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57524B86-63C5-448B-AFDE-DF66B3DD9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545" y="376056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16F900C-116F-471A-9E9F-6206343E8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7595" y="354622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AE054880-5773-484B-A732-3701D4D673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464" y="3391288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C199AF38-71BA-4124-AA9F-635FF5EEB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5858" y="3455377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EEDB43C8-A0A9-45A0-B11D-4141F653C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664" y="4156218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AD043A60-9EAD-4261-A46E-F04C19D79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1366" y="3824654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548378E4-771A-4F3C-8E67-427524D1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2381" y="377190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C5CDEB49-95C7-4497-9065-91586C4CF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1338" y="404877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09373467-B6C2-4CC4-882E-03A91F0C1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3397" y="3982916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CECEED5D-6101-4C4B-857D-6729C7F51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3482" y="3444042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A4FE9D0-4C66-433B-B904-C5654CF34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3165" y="390378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E740BD7B-3D52-4709-8828-07B9D3799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9920" y="4299439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51AC6C8C-8260-40AC-8F8B-377E0F24B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0630" y="407523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B4A0815E-96DC-4E7B-AF94-9AB6544DC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7990" y="4299439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46DDAA23-1109-47D9-BCB5-8B4AC0D66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870" y="233643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F78D70B5-AAA6-4DC5-89F8-8AF54E2261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848" y="4576263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6" name="Εικόνα 35">
            <a:extLst>
              <a:ext uri="{FF2B5EF4-FFF2-40B4-BE49-F238E27FC236}">
                <a16:creationId xmlns:a16="http://schemas.microsoft.com/office/drawing/2014/main" id="{AA333F27-5721-4606-96C9-DF87E3AC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927" y="2089554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7" name="Εικόνα 36">
            <a:extLst>
              <a:ext uri="{FF2B5EF4-FFF2-40B4-BE49-F238E27FC236}">
                <a16:creationId xmlns:a16="http://schemas.microsoft.com/office/drawing/2014/main" id="{AAAF9416-54C5-4689-B5A1-8A298655A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863" y="383969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8" name="Εικόνα 37">
            <a:extLst>
              <a:ext uri="{FF2B5EF4-FFF2-40B4-BE49-F238E27FC236}">
                <a16:creationId xmlns:a16="http://schemas.microsoft.com/office/drawing/2014/main" id="{FA5F4C8D-DDE3-41F4-958B-A7E01ADD32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340" y="3745524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39" name="Εικόνα 38">
            <a:extLst>
              <a:ext uri="{FF2B5EF4-FFF2-40B4-BE49-F238E27FC236}">
                <a16:creationId xmlns:a16="http://schemas.microsoft.com/office/drawing/2014/main" id="{0D588AF2-738D-47AC-9340-898E2E5D4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966" y="3379953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0" name="Εικόνα 39">
            <a:extLst>
              <a:ext uri="{FF2B5EF4-FFF2-40B4-BE49-F238E27FC236}">
                <a16:creationId xmlns:a16="http://schemas.microsoft.com/office/drawing/2014/main" id="{EF676D80-4FFE-4252-ACEE-C1E5FD45F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2500" y="436167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238D0748-9140-4E2E-B446-275D0345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812" y="5085054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2" name="Εικόνα 41">
            <a:extLst>
              <a:ext uri="{FF2B5EF4-FFF2-40B4-BE49-F238E27FC236}">
                <a16:creationId xmlns:a16="http://schemas.microsoft.com/office/drawing/2014/main" id="{40057B67-4AAA-444C-B129-A20C96E1B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7206" y="4798614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7" name="Εικόνα 46">
            <a:extLst>
              <a:ext uri="{FF2B5EF4-FFF2-40B4-BE49-F238E27FC236}">
                <a16:creationId xmlns:a16="http://schemas.microsoft.com/office/drawing/2014/main" id="{33F6B1D2-3288-48BD-9814-9F30F9F2A9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4336937" y="3313195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8" name="Εικόνα 47">
            <a:extLst>
              <a:ext uri="{FF2B5EF4-FFF2-40B4-BE49-F238E27FC236}">
                <a16:creationId xmlns:a16="http://schemas.microsoft.com/office/drawing/2014/main" id="{4424EF96-A661-449A-BBDF-84CF6F042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5197193" y="3456416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49" name="Εικόνα 48">
            <a:extLst>
              <a:ext uri="{FF2B5EF4-FFF2-40B4-BE49-F238E27FC236}">
                <a16:creationId xmlns:a16="http://schemas.microsoft.com/office/drawing/2014/main" id="{220712E7-3DCA-4943-92DE-270EC9B28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5607903" y="3232212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0" name="Εικόνα 49">
            <a:extLst>
              <a:ext uri="{FF2B5EF4-FFF2-40B4-BE49-F238E27FC236}">
                <a16:creationId xmlns:a16="http://schemas.microsoft.com/office/drawing/2014/main" id="{B5587890-155E-44A2-9782-D0BA7D5A9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4705263" y="3456416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1" name="Εικόνα 50">
            <a:extLst>
              <a:ext uri="{FF2B5EF4-FFF2-40B4-BE49-F238E27FC236}">
                <a16:creationId xmlns:a16="http://schemas.microsoft.com/office/drawing/2014/main" id="{69C122F0-4A38-432C-9ED2-9AFAD6FE8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5558121" y="373324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2" name="Εικόνα 51">
            <a:extLst>
              <a:ext uri="{FF2B5EF4-FFF2-40B4-BE49-F238E27FC236}">
                <a16:creationId xmlns:a16="http://schemas.microsoft.com/office/drawing/2014/main" id="{10B13E93-2A3F-419E-968B-A24443C41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5345085" y="4242031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3" name="Εικόνα 52">
            <a:extLst>
              <a:ext uri="{FF2B5EF4-FFF2-40B4-BE49-F238E27FC236}">
                <a16:creationId xmlns:a16="http://schemas.microsoft.com/office/drawing/2014/main" id="{A8F1A592-9B8A-4622-8AE5-B7F06E735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7809">
            <a:off x="4964479" y="3955591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4" name="Εικόνα 53">
            <a:extLst>
              <a:ext uri="{FF2B5EF4-FFF2-40B4-BE49-F238E27FC236}">
                <a16:creationId xmlns:a16="http://schemas.microsoft.com/office/drawing/2014/main" id="{0CDE4A76-D7C0-4CA8-9CD2-B83EFBB5A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1827" y="4402960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5" name="Εικόνα 54">
            <a:extLst>
              <a:ext uri="{FF2B5EF4-FFF2-40B4-BE49-F238E27FC236}">
                <a16:creationId xmlns:a16="http://schemas.microsoft.com/office/drawing/2014/main" id="{BD42401F-4C42-40F2-91F1-48114C11A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596" y="4323829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6" name="Εικόνα 55">
            <a:extLst>
              <a:ext uri="{FF2B5EF4-FFF2-40B4-BE49-F238E27FC236}">
                <a16:creationId xmlns:a16="http://schemas.microsoft.com/office/drawing/2014/main" id="{3D3F868D-F885-43A8-8037-ED7554AA9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8351" y="4719483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7" name="Εικόνα 56">
            <a:extLst>
              <a:ext uri="{FF2B5EF4-FFF2-40B4-BE49-F238E27FC236}">
                <a16:creationId xmlns:a16="http://schemas.microsoft.com/office/drawing/2014/main" id="{F79A8316-4DC3-47A5-A392-A73975017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061" y="4495279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8" name="Εικόνα 57">
            <a:extLst>
              <a:ext uri="{FF2B5EF4-FFF2-40B4-BE49-F238E27FC236}">
                <a16:creationId xmlns:a16="http://schemas.microsoft.com/office/drawing/2014/main" id="{6E3CA58E-9DC3-4076-9178-05183A83A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6420" y="4719483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59" name="Εικόνα 58">
            <a:extLst>
              <a:ext uri="{FF2B5EF4-FFF2-40B4-BE49-F238E27FC236}">
                <a16:creationId xmlns:a16="http://schemas.microsoft.com/office/drawing/2014/main" id="{D872DBBA-DCBC-4499-9F2C-681BAB61A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278" y="4996307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60" name="Εικόνα 59">
            <a:extLst>
              <a:ext uri="{FF2B5EF4-FFF2-40B4-BE49-F238E27FC236}">
                <a16:creationId xmlns:a16="http://schemas.microsoft.com/office/drawing/2014/main" id="{5E02290F-3E39-4BA6-9E63-A325998C8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6243" y="5505098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pic>
        <p:nvPicPr>
          <p:cNvPr id="61" name="Εικόνα 60">
            <a:extLst>
              <a:ext uri="{FF2B5EF4-FFF2-40B4-BE49-F238E27FC236}">
                <a16:creationId xmlns:a16="http://schemas.microsoft.com/office/drawing/2014/main" id="{BF3C061A-AF2E-4C18-B112-EA0BE7648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5000"/>
                    </a14:imgEffect>
                    <a14:imgEffect>
                      <a14:brightnessContrast bright="42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637" y="5218658"/>
            <a:ext cx="272118" cy="286440"/>
          </a:xfrm>
          <a:prstGeom prst="rect">
            <a:avLst/>
          </a:prstGeom>
          <a:effectLst>
            <a:glow>
              <a:schemeClr val="accent1">
                <a:alpha val="95441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0E2E97-D3B9-4A3F-8029-EE3D757593EF}"/>
              </a:ext>
            </a:extLst>
          </p:cNvPr>
          <p:cNvSpPr txBox="1"/>
          <p:nvPr/>
        </p:nvSpPr>
        <p:spPr>
          <a:xfrm flipH="1">
            <a:off x="9936852" y="4719482"/>
            <a:ext cx="1449853" cy="39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8" dirty="0">
                <a:solidFill>
                  <a:srgbClr val="FF0000"/>
                </a:solidFill>
              </a:rPr>
              <a:t>Cell Dust</a:t>
            </a:r>
            <a:endParaRPr lang="el-GR" sz="1938" dirty="0">
              <a:solidFill>
                <a:srgbClr val="FF0000"/>
              </a:solidFill>
            </a:endParaRPr>
          </a:p>
        </p:txBody>
      </p:sp>
      <p:sp>
        <p:nvSpPr>
          <p:cNvPr id="62" name="Θέση αριθμού διαφάνειας 1">
            <a:extLst>
              <a:ext uri="{FF2B5EF4-FFF2-40B4-BE49-F238E27FC236}">
                <a16:creationId xmlns:a16="http://schemas.microsoft.com/office/drawing/2014/main" id="{E24AE3A2-F10E-B946-97B4-77681731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2B12398-1583-47E2-88C5-6180F93A7435}" type="slidenum">
              <a:rPr lang="el-GR" smtClean="0"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44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5831" y="71670"/>
            <a:ext cx="10515600" cy="1325563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Bahnschrift" panose="020B0502040204020203" pitchFamily="34" charset="0"/>
                <a:ea typeface="+mn-ea"/>
                <a:cs typeface="+mn-cs"/>
              </a:rPr>
              <a:t>Μεθοδολογία προσέγγισης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407895" y="1313665"/>
            <a:ext cx="4071949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u="sng" dirty="0">
                <a:latin typeface="Bahnschrift" panose="020B0502040204020203" pitchFamily="34" charset="0"/>
              </a:rPr>
              <a:t>Μεμονωμένες τεχνικές</a:t>
            </a:r>
            <a:r>
              <a:rPr lang="en-US" sz="2000" b="1" u="sng" dirty="0">
                <a:latin typeface="Bahnschrift" panose="020B0502040204020203" pitchFamily="34" charset="0"/>
              </a:rPr>
              <a:t>:</a:t>
            </a:r>
            <a:endParaRPr lang="el-GR" sz="2000" b="1" u="sng" dirty="0">
              <a:latin typeface="Bahnschrift" panose="020B0502040204020203" pitchFamily="34" charset="0"/>
            </a:endParaRPr>
          </a:p>
          <a:p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Flow cytometry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Nanoparticle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Tracking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Analysis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(NTA)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Electron microscopy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Resistive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Pulse Sensing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(</a:t>
            </a:r>
            <a:r>
              <a:rPr lang="en-US" sz="1600" dirty="0" err="1">
                <a:latin typeface="Bahnschrift" panose="020B0502040204020203" pitchFamily="34" charset="0"/>
              </a:rPr>
              <a:t>tRPS</a:t>
            </a:r>
            <a:r>
              <a:rPr lang="en-US" sz="1600" dirty="0">
                <a:latin typeface="Bahnschrift" panose="020B0502040204020203" pitchFamily="34" charset="0"/>
              </a:rPr>
              <a:t>, </a:t>
            </a:r>
            <a:r>
              <a:rPr lang="en-US" sz="1600" dirty="0" err="1">
                <a:latin typeface="Bahnschrift" panose="020B0502040204020203" pitchFamily="34" charset="0"/>
              </a:rPr>
              <a:t>qNano</a:t>
            </a:r>
            <a:r>
              <a:rPr lang="en-US" sz="1600" dirty="0">
                <a:latin typeface="Bahnschrift" panose="020B0502040204020203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Atomic Force Microscopy</a:t>
            </a:r>
          </a:p>
          <a:p>
            <a:endParaRPr lang="el-GR" sz="2800" dirty="0">
              <a:latin typeface="Bahnschrift" panose="020B0502040204020203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72016" y="3379195"/>
            <a:ext cx="5992346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u="sng" dirty="0">
                <a:latin typeface="Bahnschrift" panose="020B0502040204020203" pitchFamily="34" charset="0"/>
              </a:rPr>
              <a:t>Μαζικές τεχνικές</a:t>
            </a:r>
            <a:r>
              <a:rPr lang="en-US" sz="2000" b="1" u="sng" dirty="0">
                <a:latin typeface="Bahnschrift" panose="020B0502040204020203" pitchFamily="34" charset="0"/>
              </a:rPr>
              <a:t>:</a:t>
            </a:r>
            <a:endParaRPr lang="el-GR" sz="2000" b="1" u="sng" dirty="0">
              <a:latin typeface="Bahnschrift" panose="020B0502040204020203" pitchFamily="34" charset="0"/>
            </a:endParaRPr>
          </a:p>
          <a:p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Western blotting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"</a:t>
            </a:r>
            <a:r>
              <a:rPr lang="en-US" sz="1600" dirty="0" err="1">
                <a:latin typeface="Bahnschrift" panose="020B0502040204020203" pitchFamily="34" charset="0"/>
              </a:rPr>
              <a:t>Omic</a:t>
            </a:r>
            <a:r>
              <a:rPr lang="en-US" sz="1600" dirty="0">
                <a:latin typeface="Bahnschrift" panose="020B0502040204020203" pitchFamily="34" charset="0"/>
              </a:rPr>
              <a:t>" methods: mass spectrometry, RT-qPCR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Functional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assays: measurement</a:t>
            </a:r>
            <a:r>
              <a:rPr lang="el-GR" sz="1600" dirty="0">
                <a:latin typeface="Bahnschrift" panose="020B0502040204020203" pitchFamily="34" charset="0"/>
              </a:rPr>
              <a:t> </a:t>
            </a:r>
            <a:r>
              <a:rPr lang="en-US" sz="1600" dirty="0">
                <a:latin typeface="Bahnschrift" panose="020B0502040204020203" pitchFamily="34" charset="0"/>
              </a:rPr>
              <a:t>of </a:t>
            </a:r>
            <a:r>
              <a:rPr lang="en-US" sz="1600" dirty="0" err="1">
                <a:latin typeface="Bahnschrift" panose="020B0502040204020203" pitchFamily="34" charset="0"/>
              </a:rPr>
              <a:t>procoagulant</a:t>
            </a:r>
            <a:r>
              <a:rPr lang="en-US" sz="1600" dirty="0">
                <a:latin typeface="Bahnschrift" panose="020B0502040204020203" pitchFamily="34" charset="0"/>
              </a:rPr>
              <a:t> activity, 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Bahnschrift" panose="020B0502040204020203" pitchFamily="34" charset="0"/>
              </a:rPr>
              <a:t>Surface-sensitive methods: SPR, SPFS, ..</a:t>
            </a:r>
            <a:endParaRPr lang="el-GR" sz="1600" dirty="0">
              <a:latin typeface="Bahnschrift" panose="020B0502040204020203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t="3679" r="12904"/>
          <a:stretch/>
        </p:blipFill>
        <p:spPr>
          <a:xfrm>
            <a:off x="6670777" y="847897"/>
            <a:ext cx="4587742" cy="3835843"/>
          </a:xfrm>
          <a:prstGeom prst="rect">
            <a:avLst/>
          </a:prstGeom>
        </p:spPr>
      </p:pic>
      <p:sp>
        <p:nvSpPr>
          <p:cNvPr id="9" name="TextShape 1"/>
          <p:cNvSpPr txBox="1"/>
          <p:nvPr/>
        </p:nvSpPr>
        <p:spPr>
          <a:xfrm>
            <a:off x="522713" y="5302798"/>
            <a:ext cx="626257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>
              <a:defRPr sz="1600">
                <a:latin typeface="Bahnschrift" panose="020B0502040204020203" pitchFamily="34" charset="0"/>
              </a:defRPr>
            </a:lvl1pPr>
          </a:lstStyle>
          <a:p>
            <a:r>
              <a:rPr lang="en-US" sz="1200" i="1" dirty="0" err="1"/>
              <a:t>Coumans</a:t>
            </a:r>
            <a:r>
              <a:rPr lang="en-US" sz="1200" i="1" dirty="0"/>
              <a:t> et al., </a:t>
            </a:r>
            <a:r>
              <a:rPr lang="el-GR" sz="1200" i="1" dirty="0"/>
              <a:t>2017, </a:t>
            </a:r>
            <a:r>
              <a:rPr lang="en-US" sz="1200" i="1" dirty="0"/>
              <a:t>Circulation Research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8535472" y="5041188"/>
            <a:ext cx="27432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l-GR" sz="2000" dirty="0">
                <a:latin typeface="Bahnschrift" panose="020B0502040204020203" pitchFamily="34" charset="0"/>
              </a:rPr>
              <a:t>&lt;50</a:t>
            </a:r>
            <a:r>
              <a:rPr lang="en-US" sz="2000" dirty="0">
                <a:latin typeface="Bahnschrift" panose="020B0502040204020203" pitchFamily="34" charset="0"/>
              </a:rPr>
              <a:t>nm</a:t>
            </a:r>
            <a:r>
              <a:rPr lang="el-GR" sz="2000" dirty="0">
                <a:latin typeface="Bahnschrift" panose="020B0502040204020203" pitchFamily="34" charset="0"/>
              </a:rPr>
              <a:t> </a:t>
            </a:r>
            <a:r>
              <a:rPr lang="el-GR" sz="2000" dirty="0" err="1">
                <a:latin typeface="Bahnschrift" panose="020B0502040204020203" pitchFamily="34" charset="0"/>
              </a:rPr>
              <a:t>μικροκυστ</a:t>
            </a:r>
            <a:r>
              <a:rPr lang="en-US" sz="2000" dirty="0" err="1">
                <a:latin typeface="Bahnschrift" panose="020B0502040204020203" pitchFamily="34" charset="0"/>
              </a:rPr>
              <a:t>ί</a:t>
            </a:r>
            <a:r>
              <a:rPr lang="el-GR" sz="2000" dirty="0">
                <a:latin typeface="Bahnschrift" panose="020B0502040204020203" pitchFamily="34" charset="0"/>
              </a:rPr>
              <a:t>δια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2398-1583-47E2-88C5-6180F93A7435}" type="slidenum">
              <a:rPr lang="el-GR" smtClean="0"/>
              <a:t>9</a:t>
            </a:fld>
            <a:endParaRPr lang="el-GR" dirty="0"/>
          </a:p>
        </p:txBody>
      </p:sp>
      <p:pic>
        <p:nvPicPr>
          <p:cNvPr id="8" name="Γραφικό 7" descr="Βέλος γραμμής Δεξιόστροφη καμπύλη">
            <a:extLst>
              <a:ext uri="{FF2B5EF4-FFF2-40B4-BE49-F238E27FC236}">
                <a16:creationId xmlns:a16="http://schemas.microsoft.com/office/drawing/2014/main" id="{43EB4ED0-7C69-924B-B84D-85E017C37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9788" y="3681049"/>
            <a:ext cx="1765255" cy="176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463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2028</Words>
  <Application>Microsoft Office PowerPoint</Application>
  <PresentationFormat>Widescreen</PresentationFormat>
  <Paragraphs>366</Paragraphs>
  <Slides>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Θέμα του Office</vt:lpstr>
      <vt:lpstr>Στρογγυλό Τραπέζι 3:  Από τη Μετάγγιση στη Θρόμβωση: Υπάρχει σχέση;</vt:lpstr>
      <vt:lpstr>PowerPoint Presentation</vt:lpstr>
      <vt:lpstr>PowerPoint Presentation</vt:lpstr>
      <vt:lpstr>Λίγη ιστορία … [1] …</vt:lpstr>
      <vt:lpstr>Λίγη ιστορία … [2] …</vt:lpstr>
      <vt:lpstr>PowerPoint Presentation</vt:lpstr>
      <vt:lpstr>PowerPoint Presentation</vt:lpstr>
      <vt:lpstr>PowerPoint Presentation</vt:lpstr>
      <vt:lpstr>Μεθοδολογία προσέγγισης</vt:lpstr>
      <vt:lpstr>PowerPoint Presentation</vt:lpstr>
      <vt:lpstr>Α) Ποιο είναι το μέγεθος των μικροκυστιδίων;</vt:lpstr>
      <vt:lpstr>Β) O χαρακτηρισμός των μικροκυστιδίων γίνεται βάσει:</vt:lpstr>
      <vt:lpstr>Γ) Πότε παράγουν μικροκυστίδια τα κύτταρα;</vt:lpstr>
      <vt:lpstr>Αποθήκευση παραγώγων αίματος και μικροκυστίδια</vt:lpstr>
      <vt:lpstr>Λευκαφαίρεση ή πλύσιμο των συμπυκνωμένων ερυθροκυττάρων</vt:lpstr>
      <vt:lpstr>PowerPoint Presentation</vt:lpstr>
      <vt:lpstr>Μονοξείδιο του αζώτου -ΝΟ</vt:lpstr>
      <vt:lpstr>PowerPoint Presentation</vt:lpstr>
      <vt:lpstr>PowerPoint Presentation</vt:lpstr>
      <vt:lpstr>PowerPoint Presentation</vt:lpstr>
      <vt:lpstr>Δ) Ποιος είναι ο πιθανός ρόλος των μικροκυστιδίων των ερυθρών αιμοσφαιρίων στη μετάγγιση;</vt:lpstr>
      <vt:lpstr>PowerPoint Presentation</vt:lpstr>
      <vt:lpstr>PowerPoint Presentation</vt:lpstr>
      <vt:lpstr>PowerPoint Presentation</vt:lpstr>
      <vt:lpstr>Ε) Πώς επιδρούν τα αιμοπεταλιακά μικροκυστίδια στην αιμόσταση;</vt:lpstr>
      <vt:lpstr>ΣΤ) Ποιο από τα παρακάτω ισχύει για τα μικροκυστίδια αίματος;</vt:lpstr>
      <vt:lpstr>Ζ) Ποιο από τα παρακάτω ισχύει για τη φωσφατιδυλοσερίνη των μικροκυστιδίων;</vt:lpstr>
      <vt:lpstr>PowerPoint Presentation</vt:lpstr>
      <vt:lpstr>Ποιος ο ρόλος των μικροκυστιδίων στις αντιδράσεις από μετάγγιση;</vt:lpstr>
      <vt:lpstr>Τα μικροκυστίδια των αιμοπεταλίων συμβάλλουν στη μη απώλεια αίματος στο τραύμα</vt:lpstr>
      <vt:lpstr>Μελλοντικές προτάσεις ….</vt:lpstr>
      <vt:lpstr>Η) Η παρουσία των MVs στα παράγωγα αίματος: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akrieb</dc:creator>
  <cp:lastModifiedBy>Anastasios Kriebardis</cp:lastModifiedBy>
  <cp:revision>706</cp:revision>
  <dcterms:created xsi:type="dcterms:W3CDTF">2021-10-01T06:20:32Z</dcterms:created>
  <dcterms:modified xsi:type="dcterms:W3CDTF">2021-10-16T09:52:51Z</dcterms:modified>
</cp:coreProperties>
</file>